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にくまる" charset="1" panose="02000900000000000000"/>
      <p:regular r:id="rId10"/>
    </p:embeddedFont>
    <p:embeddedFont>
      <p:font typeface="UKIJ Qolyazma Tuz" charset="1" panose="020B0604020202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3450981" y="2559441"/>
            <a:ext cx="11386038" cy="5168118"/>
            <a:chOff x="0" y="0"/>
            <a:chExt cx="2998792" cy="1361151"/>
          </a:xfrm>
        </p:grpSpPr>
        <p:sp>
          <p:nvSpPr>
            <p:cNvPr name="Freeform 3" id="3"/>
            <p:cNvSpPr/>
            <p:nvPr/>
          </p:nvSpPr>
          <p:spPr>
            <a:xfrm flipH="false" flipV="false" rot="0">
              <a:off x="0" y="0"/>
              <a:ext cx="2998792" cy="1361151"/>
            </a:xfrm>
            <a:custGeom>
              <a:avLst/>
              <a:gdLst/>
              <a:ahLst/>
              <a:cxnLst/>
              <a:rect r="r" b="b" t="t" l="l"/>
              <a:pathLst>
                <a:path h="1361151" w="2998792">
                  <a:moveTo>
                    <a:pt x="67995" y="0"/>
                  </a:moveTo>
                  <a:lnTo>
                    <a:pt x="2930797" y="0"/>
                  </a:lnTo>
                  <a:cubicBezTo>
                    <a:pt x="2948830" y="0"/>
                    <a:pt x="2966125" y="7164"/>
                    <a:pt x="2978877" y="19915"/>
                  </a:cubicBezTo>
                  <a:cubicBezTo>
                    <a:pt x="2991628" y="32667"/>
                    <a:pt x="2998792" y="49961"/>
                    <a:pt x="2998792" y="67995"/>
                  </a:cubicBezTo>
                  <a:lnTo>
                    <a:pt x="2998792" y="1293156"/>
                  </a:lnTo>
                  <a:cubicBezTo>
                    <a:pt x="2998792" y="1311189"/>
                    <a:pt x="2991628" y="1328484"/>
                    <a:pt x="2978877" y="1341235"/>
                  </a:cubicBezTo>
                  <a:cubicBezTo>
                    <a:pt x="2966125" y="1353987"/>
                    <a:pt x="2948830" y="1361151"/>
                    <a:pt x="2930797" y="1361151"/>
                  </a:cubicBezTo>
                  <a:lnTo>
                    <a:pt x="67995" y="1361151"/>
                  </a:lnTo>
                  <a:cubicBezTo>
                    <a:pt x="49961" y="1361151"/>
                    <a:pt x="32667" y="1353987"/>
                    <a:pt x="19915" y="1341235"/>
                  </a:cubicBezTo>
                  <a:cubicBezTo>
                    <a:pt x="7164" y="1328484"/>
                    <a:pt x="0" y="1311189"/>
                    <a:pt x="0" y="1293156"/>
                  </a:cubicBezTo>
                  <a:lnTo>
                    <a:pt x="0" y="67995"/>
                  </a:lnTo>
                  <a:cubicBezTo>
                    <a:pt x="0" y="49961"/>
                    <a:pt x="7164" y="32667"/>
                    <a:pt x="19915" y="19915"/>
                  </a:cubicBezTo>
                  <a:cubicBezTo>
                    <a:pt x="32667" y="7164"/>
                    <a:pt x="49961" y="0"/>
                    <a:pt x="67995"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998792" cy="13992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9856">
            <a:off x="14701664" y="10021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1375">
            <a:off x="938023" y="6785873"/>
            <a:ext cx="2257536" cy="2344585"/>
          </a:xfrm>
          <a:custGeom>
            <a:avLst/>
            <a:gdLst/>
            <a:ahLst/>
            <a:cxnLst/>
            <a:rect r="r" b="b" t="t" l="l"/>
            <a:pathLst>
              <a:path h="2344585" w="2257536">
                <a:moveTo>
                  <a:pt x="0" y="0"/>
                </a:moveTo>
                <a:lnTo>
                  <a:pt x="2257536" y="0"/>
                </a:lnTo>
                <a:lnTo>
                  <a:pt x="2257536" y="2344585"/>
                </a:lnTo>
                <a:lnTo>
                  <a:pt x="0" y="2344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334">
            <a:off x="3648319" y="8265140"/>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052895" y="1330935"/>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true" rot="0">
            <a:off x="0"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336339" y="2547864"/>
            <a:ext cx="10148593" cy="2381473"/>
          </a:xfrm>
          <a:prstGeom prst="rect">
            <a:avLst/>
          </a:prstGeom>
        </p:spPr>
        <p:txBody>
          <a:bodyPr anchor="t" rtlCol="false" tIns="0" lIns="0" bIns="0" rIns="0">
            <a:spAutoFit/>
          </a:bodyPr>
          <a:lstStyle/>
          <a:p>
            <a:pPr algn="ctr">
              <a:lnSpc>
                <a:spcPts val="19359"/>
              </a:lnSpc>
            </a:pPr>
            <a:r>
              <a:rPr lang="en-US" sz="13828">
                <a:solidFill>
                  <a:srgbClr val="E46F27"/>
                </a:solidFill>
                <a:latin typeface="にくまる"/>
              </a:rPr>
              <a:t>Pertemuan</a:t>
            </a:r>
          </a:p>
        </p:txBody>
      </p:sp>
      <p:sp>
        <p:nvSpPr>
          <p:cNvPr name="TextBox 13" id="13"/>
          <p:cNvSpPr txBox="true"/>
          <p:nvPr/>
        </p:nvSpPr>
        <p:spPr>
          <a:xfrm rot="0">
            <a:off x="5638382" y="4161130"/>
            <a:ext cx="7011235" cy="4837964"/>
          </a:xfrm>
          <a:prstGeom prst="rect">
            <a:avLst/>
          </a:prstGeom>
        </p:spPr>
        <p:txBody>
          <a:bodyPr anchor="t" rtlCol="false" tIns="0" lIns="0" bIns="0" rIns="0">
            <a:spAutoFit/>
          </a:bodyPr>
          <a:lstStyle/>
          <a:p>
            <a:pPr algn="ctr">
              <a:lnSpc>
                <a:spcPts val="19359"/>
              </a:lnSpc>
            </a:pPr>
            <a:r>
              <a:rPr lang="en-US" sz="13828">
                <a:solidFill>
                  <a:srgbClr val="435C82"/>
                </a:solidFill>
                <a:latin typeface="にくまる"/>
              </a:rPr>
              <a:t>3</a:t>
            </a:r>
          </a:p>
          <a:p>
            <a:pPr algn="ctr">
              <a:lnSpc>
                <a:spcPts val="19359"/>
              </a:lnSpc>
            </a:pPr>
          </a:p>
        </p:txBody>
      </p:sp>
      <p:sp>
        <p:nvSpPr>
          <p:cNvPr name="TextBox 14" id="14"/>
          <p:cNvSpPr txBox="true"/>
          <p:nvPr/>
        </p:nvSpPr>
        <p:spPr>
          <a:xfrm rot="0">
            <a:off x="4919841" y="6640570"/>
            <a:ext cx="8448318" cy="756884"/>
          </a:xfrm>
          <a:prstGeom prst="rect">
            <a:avLst/>
          </a:prstGeom>
        </p:spPr>
        <p:txBody>
          <a:bodyPr anchor="t" rtlCol="false" tIns="0" lIns="0" bIns="0" rIns="0">
            <a:spAutoFit/>
          </a:bodyPr>
          <a:lstStyle/>
          <a:p>
            <a:pPr algn="ctr">
              <a:lnSpc>
                <a:spcPts val="6091"/>
              </a:lnSpc>
            </a:pPr>
            <a:r>
              <a:rPr lang="en-US" sz="4351">
                <a:solidFill>
                  <a:srgbClr val="E46F27"/>
                </a:solidFill>
                <a:latin typeface="UKIJ Qolyazma Tuz"/>
              </a:rPr>
              <a:t>Pemrograman Web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845907" y="1759324"/>
            <a:ext cx="14596187" cy="6993150"/>
            <a:chOff x="0" y="0"/>
            <a:chExt cx="3844263" cy="1841817"/>
          </a:xfrm>
        </p:grpSpPr>
        <p:sp>
          <p:nvSpPr>
            <p:cNvPr name="Freeform 3" id="3"/>
            <p:cNvSpPr/>
            <p:nvPr/>
          </p:nvSpPr>
          <p:spPr>
            <a:xfrm flipH="false" flipV="false" rot="0">
              <a:off x="0" y="0"/>
              <a:ext cx="3844263" cy="1841817"/>
            </a:xfrm>
            <a:custGeom>
              <a:avLst/>
              <a:gdLst/>
              <a:ahLst/>
              <a:cxnLst/>
              <a:rect r="r" b="b" t="t" l="l"/>
              <a:pathLst>
                <a:path h="1841817" w="3844263">
                  <a:moveTo>
                    <a:pt x="53041" y="0"/>
                  </a:moveTo>
                  <a:lnTo>
                    <a:pt x="3791223" y="0"/>
                  </a:lnTo>
                  <a:cubicBezTo>
                    <a:pt x="3820516" y="0"/>
                    <a:pt x="3844263" y="23747"/>
                    <a:pt x="3844263" y="53041"/>
                  </a:cubicBezTo>
                  <a:lnTo>
                    <a:pt x="3844263" y="1788776"/>
                  </a:lnTo>
                  <a:cubicBezTo>
                    <a:pt x="3844263" y="1802844"/>
                    <a:pt x="3838675" y="1816335"/>
                    <a:pt x="3828728" y="1826282"/>
                  </a:cubicBezTo>
                  <a:cubicBezTo>
                    <a:pt x="3818781" y="1836229"/>
                    <a:pt x="3805290" y="1841817"/>
                    <a:pt x="3791223" y="1841817"/>
                  </a:cubicBezTo>
                  <a:lnTo>
                    <a:pt x="53041" y="1841817"/>
                  </a:lnTo>
                  <a:cubicBezTo>
                    <a:pt x="23747" y="1841817"/>
                    <a:pt x="0" y="1818070"/>
                    <a:pt x="0" y="1788776"/>
                  </a:cubicBezTo>
                  <a:lnTo>
                    <a:pt x="0" y="53041"/>
                  </a:lnTo>
                  <a:cubicBezTo>
                    <a:pt x="0" y="38973"/>
                    <a:pt x="5588" y="25482"/>
                    <a:pt x="15535" y="15535"/>
                  </a:cubicBezTo>
                  <a:cubicBezTo>
                    <a:pt x="25482" y="5588"/>
                    <a:pt x="38973" y="0"/>
                    <a:pt x="53041"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3844263" cy="1879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467032" y="564035"/>
            <a:ext cx="1950122" cy="967748"/>
          </a:xfrm>
          <a:custGeom>
            <a:avLst/>
            <a:gdLst/>
            <a:ahLst/>
            <a:cxnLst/>
            <a:rect r="r" b="b" t="t" l="l"/>
            <a:pathLst>
              <a:path h="967748" w="1950122">
                <a:moveTo>
                  <a:pt x="0" y="0"/>
                </a:moveTo>
                <a:lnTo>
                  <a:pt x="1950123" y="0"/>
                </a:lnTo>
                <a:lnTo>
                  <a:pt x="1950123" y="967749"/>
                </a:lnTo>
                <a:lnTo>
                  <a:pt x="0" y="96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38263" y="3556116"/>
            <a:ext cx="14276192" cy="3073356"/>
          </a:xfrm>
          <a:prstGeom prst="rect">
            <a:avLst/>
          </a:prstGeom>
        </p:spPr>
        <p:txBody>
          <a:bodyPr anchor="t" rtlCol="false" tIns="0" lIns="0" bIns="0" rIns="0">
            <a:spAutoFit/>
          </a:bodyPr>
          <a:lstStyle/>
          <a:p>
            <a:pPr algn="ctr">
              <a:lnSpc>
                <a:spcPts val="6091"/>
              </a:lnSpc>
            </a:pPr>
            <a:r>
              <a:rPr lang="en-US" sz="4351">
                <a:solidFill>
                  <a:srgbClr val="435C82"/>
                </a:solidFill>
                <a:latin typeface="UKIJ Qolyazma Tuz"/>
              </a:rPr>
              <a:t>CSS adalah singkatan dari Cascading Style Sheets, yaitu bahasa yang digunakan untuk menentukan tampilan dan format halaman website. Dengan CSS, kita bisa mengatur jenis font, warna tulisan, latar belakang halaman dll.</a:t>
            </a:r>
          </a:p>
        </p:txBody>
      </p:sp>
      <p:sp>
        <p:nvSpPr>
          <p:cNvPr name="Freeform 7" id="7"/>
          <p:cNvSpPr/>
          <p:nvPr/>
        </p:nvSpPr>
        <p:spPr>
          <a:xfrm flipH="false" flipV="false" rot="-10800000">
            <a:off x="557582" y="8319698"/>
            <a:ext cx="1288324" cy="1288324"/>
          </a:xfrm>
          <a:custGeom>
            <a:avLst/>
            <a:gdLst/>
            <a:ahLst/>
            <a:cxnLst/>
            <a:rect r="r" b="b" t="t" l="l"/>
            <a:pathLst>
              <a:path h="1288324" w="1288324">
                <a:moveTo>
                  <a:pt x="0" y="0"/>
                </a:moveTo>
                <a:lnTo>
                  <a:pt x="1288325" y="0"/>
                </a:lnTo>
                <a:lnTo>
                  <a:pt x="1288325"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516798" y="1806422"/>
            <a:ext cx="7254403"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CSS</a:t>
            </a:r>
          </a:p>
        </p:txBody>
      </p:sp>
      <p:sp>
        <p:nvSpPr>
          <p:cNvPr name="Freeform 9" id="9"/>
          <p:cNvSpPr/>
          <p:nvPr/>
        </p:nvSpPr>
        <p:spPr>
          <a:xfrm flipH="false" flipV="true" rot="0">
            <a:off x="0" y="0"/>
            <a:ext cx="2976191" cy="3184641"/>
          </a:xfrm>
          <a:custGeom>
            <a:avLst/>
            <a:gdLst/>
            <a:ahLst/>
            <a:cxnLst/>
            <a:rect r="r" b="b" t="t" l="l"/>
            <a:pathLst>
              <a:path h="3184641" w="2976191">
                <a:moveTo>
                  <a:pt x="0" y="3184641"/>
                </a:moveTo>
                <a:lnTo>
                  <a:pt x="2976191" y="3184641"/>
                </a:lnTo>
                <a:lnTo>
                  <a:pt x="2976191" y="0"/>
                </a:lnTo>
                <a:lnTo>
                  <a:pt x="0" y="0"/>
                </a:lnTo>
                <a:lnTo>
                  <a:pt x="0" y="31846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5311809" y="7102359"/>
            <a:ext cx="2976191" cy="3184641"/>
          </a:xfrm>
          <a:custGeom>
            <a:avLst/>
            <a:gdLst/>
            <a:ahLst/>
            <a:cxnLst/>
            <a:rect r="r" b="b" t="t" l="l"/>
            <a:pathLst>
              <a:path h="3184641" w="2976191">
                <a:moveTo>
                  <a:pt x="2976191" y="0"/>
                </a:moveTo>
                <a:lnTo>
                  <a:pt x="0" y="0"/>
                </a:lnTo>
                <a:lnTo>
                  <a:pt x="0" y="3184641"/>
                </a:lnTo>
                <a:lnTo>
                  <a:pt x="2976191" y="3184641"/>
                </a:lnTo>
                <a:lnTo>
                  <a:pt x="29761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845907" y="1759324"/>
            <a:ext cx="14596187" cy="6993150"/>
            <a:chOff x="0" y="0"/>
            <a:chExt cx="3844263" cy="1841817"/>
          </a:xfrm>
        </p:grpSpPr>
        <p:sp>
          <p:nvSpPr>
            <p:cNvPr name="Freeform 3" id="3"/>
            <p:cNvSpPr/>
            <p:nvPr/>
          </p:nvSpPr>
          <p:spPr>
            <a:xfrm flipH="false" flipV="false" rot="0">
              <a:off x="0" y="0"/>
              <a:ext cx="3844263" cy="1841817"/>
            </a:xfrm>
            <a:custGeom>
              <a:avLst/>
              <a:gdLst/>
              <a:ahLst/>
              <a:cxnLst/>
              <a:rect r="r" b="b" t="t" l="l"/>
              <a:pathLst>
                <a:path h="1841817" w="3844263">
                  <a:moveTo>
                    <a:pt x="53041" y="0"/>
                  </a:moveTo>
                  <a:lnTo>
                    <a:pt x="3791223" y="0"/>
                  </a:lnTo>
                  <a:cubicBezTo>
                    <a:pt x="3820516" y="0"/>
                    <a:pt x="3844263" y="23747"/>
                    <a:pt x="3844263" y="53041"/>
                  </a:cubicBezTo>
                  <a:lnTo>
                    <a:pt x="3844263" y="1788776"/>
                  </a:lnTo>
                  <a:cubicBezTo>
                    <a:pt x="3844263" y="1802844"/>
                    <a:pt x="3838675" y="1816335"/>
                    <a:pt x="3828728" y="1826282"/>
                  </a:cubicBezTo>
                  <a:cubicBezTo>
                    <a:pt x="3818781" y="1836229"/>
                    <a:pt x="3805290" y="1841817"/>
                    <a:pt x="3791223" y="1841817"/>
                  </a:cubicBezTo>
                  <a:lnTo>
                    <a:pt x="53041" y="1841817"/>
                  </a:lnTo>
                  <a:cubicBezTo>
                    <a:pt x="23747" y="1841817"/>
                    <a:pt x="0" y="1818070"/>
                    <a:pt x="0" y="1788776"/>
                  </a:cubicBezTo>
                  <a:lnTo>
                    <a:pt x="0" y="53041"/>
                  </a:lnTo>
                  <a:cubicBezTo>
                    <a:pt x="0" y="38973"/>
                    <a:pt x="5588" y="25482"/>
                    <a:pt x="15535" y="15535"/>
                  </a:cubicBezTo>
                  <a:cubicBezTo>
                    <a:pt x="25482" y="5588"/>
                    <a:pt x="38973" y="0"/>
                    <a:pt x="53041"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3844263" cy="1879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467032" y="564035"/>
            <a:ext cx="1950122" cy="967748"/>
          </a:xfrm>
          <a:custGeom>
            <a:avLst/>
            <a:gdLst/>
            <a:ahLst/>
            <a:cxnLst/>
            <a:rect r="r" b="b" t="t" l="l"/>
            <a:pathLst>
              <a:path h="967748" w="1950122">
                <a:moveTo>
                  <a:pt x="0" y="0"/>
                </a:moveTo>
                <a:lnTo>
                  <a:pt x="1950123" y="0"/>
                </a:lnTo>
                <a:lnTo>
                  <a:pt x="1950123" y="967749"/>
                </a:lnTo>
                <a:lnTo>
                  <a:pt x="0" y="96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38263" y="3556116"/>
            <a:ext cx="14276192" cy="3842351"/>
          </a:xfrm>
          <a:prstGeom prst="rect">
            <a:avLst/>
          </a:prstGeom>
        </p:spPr>
        <p:txBody>
          <a:bodyPr anchor="t" rtlCol="false" tIns="0" lIns="0" bIns="0" rIns="0">
            <a:spAutoFit/>
          </a:bodyPr>
          <a:lstStyle/>
          <a:p>
            <a:pPr marL="939452" indent="-469726" lvl="1">
              <a:lnSpc>
                <a:spcPts val="6091"/>
              </a:lnSpc>
              <a:buFont typeface="Arial"/>
              <a:buChar char="•"/>
            </a:pPr>
            <a:r>
              <a:rPr lang="en-US" sz="4351">
                <a:solidFill>
                  <a:srgbClr val="435C82"/>
                </a:solidFill>
                <a:latin typeface="UKIJ Qolyazma Tuz"/>
              </a:rPr>
              <a:t>Inline CSS</a:t>
            </a:r>
          </a:p>
          <a:p>
            <a:pPr>
              <a:lnSpc>
                <a:spcPts val="6091"/>
              </a:lnSpc>
            </a:pPr>
            <a:r>
              <a:rPr lang="en-US" sz="4351">
                <a:solidFill>
                  <a:srgbClr val="435C82"/>
                </a:solidFill>
                <a:latin typeface="UKIJ Qolyazma Tuz"/>
              </a:rPr>
              <a:t>Inline CSS adalah kode CSS yang dituliskan di dalam file HTML. Jenis CSS ini hanya mempengaruhi satu baris kode HTML.</a:t>
            </a:r>
          </a:p>
          <a:p>
            <a:pPr>
              <a:lnSpc>
                <a:spcPts val="6091"/>
              </a:lnSpc>
            </a:pPr>
          </a:p>
          <a:p>
            <a:pPr algn="ctr">
              <a:lnSpc>
                <a:spcPts val="6091"/>
              </a:lnSpc>
            </a:pPr>
          </a:p>
        </p:txBody>
      </p:sp>
      <p:sp>
        <p:nvSpPr>
          <p:cNvPr name="Freeform 7" id="7"/>
          <p:cNvSpPr/>
          <p:nvPr/>
        </p:nvSpPr>
        <p:spPr>
          <a:xfrm flipH="false" flipV="false" rot="-10800000">
            <a:off x="557582" y="8319698"/>
            <a:ext cx="1288324" cy="1288324"/>
          </a:xfrm>
          <a:custGeom>
            <a:avLst/>
            <a:gdLst/>
            <a:ahLst/>
            <a:cxnLst/>
            <a:rect r="r" b="b" t="t" l="l"/>
            <a:pathLst>
              <a:path h="1288324" w="1288324">
                <a:moveTo>
                  <a:pt x="0" y="0"/>
                </a:moveTo>
                <a:lnTo>
                  <a:pt x="1288325" y="0"/>
                </a:lnTo>
                <a:lnTo>
                  <a:pt x="1288325"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0" y="0"/>
            <a:ext cx="2976191" cy="3184641"/>
          </a:xfrm>
          <a:custGeom>
            <a:avLst/>
            <a:gdLst/>
            <a:ahLst/>
            <a:cxnLst/>
            <a:rect r="r" b="b" t="t" l="l"/>
            <a:pathLst>
              <a:path h="3184641" w="2976191">
                <a:moveTo>
                  <a:pt x="0" y="3184641"/>
                </a:moveTo>
                <a:lnTo>
                  <a:pt x="2976191" y="3184641"/>
                </a:lnTo>
                <a:lnTo>
                  <a:pt x="2976191" y="0"/>
                </a:lnTo>
                <a:lnTo>
                  <a:pt x="0" y="0"/>
                </a:lnTo>
                <a:lnTo>
                  <a:pt x="0" y="31846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5311809" y="7102359"/>
            <a:ext cx="2976191" cy="3184641"/>
          </a:xfrm>
          <a:custGeom>
            <a:avLst/>
            <a:gdLst/>
            <a:ahLst/>
            <a:cxnLst/>
            <a:rect r="r" b="b" t="t" l="l"/>
            <a:pathLst>
              <a:path h="3184641" w="2976191">
                <a:moveTo>
                  <a:pt x="2976191" y="0"/>
                </a:moveTo>
                <a:lnTo>
                  <a:pt x="0" y="0"/>
                </a:lnTo>
                <a:lnTo>
                  <a:pt x="0" y="3184641"/>
                </a:lnTo>
                <a:lnTo>
                  <a:pt x="2976191" y="3184641"/>
                </a:lnTo>
                <a:lnTo>
                  <a:pt x="29761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936349" y="6321828"/>
            <a:ext cx="9529238" cy="1997871"/>
          </a:xfrm>
          <a:custGeom>
            <a:avLst/>
            <a:gdLst/>
            <a:ahLst/>
            <a:cxnLst/>
            <a:rect r="r" b="b" t="t" l="l"/>
            <a:pathLst>
              <a:path h="1997871" w="9529238">
                <a:moveTo>
                  <a:pt x="0" y="0"/>
                </a:moveTo>
                <a:lnTo>
                  <a:pt x="9529237" y="0"/>
                </a:lnTo>
                <a:lnTo>
                  <a:pt x="9529237" y="1997870"/>
                </a:lnTo>
                <a:lnTo>
                  <a:pt x="0" y="1997870"/>
                </a:lnTo>
                <a:lnTo>
                  <a:pt x="0" y="0"/>
                </a:lnTo>
                <a:close/>
              </a:path>
            </a:pathLst>
          </a:custGeom>
          <a:blipFill>
            <a:blip r:embed="rId8"/>
            <a:stretch>
              <a:fillRect l="0" t="0" r="0" b="0"/>
            </a:stretch>
          </a:blipFill>
        </p:spPr>
      </p:sp>
      <p:sp>
        <p:nvSpPr>
          <p:cNvPr name="TextBox 11" id="11"/>
          <p:cNvSpPr txBox="true"/>
          <p:nvPr/>
        </p:nvSpPr>
        <p:spPr>
          <a:xfrm rot="0">
            <a:off x="4510216" y="1961281"/>
            <a:ext cx="9267568"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Jenis-Jenis CSS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845907" y="1759324"/>
            <a:ext cx="14596187" cy="6993150"/>
            <a:chOff x="0" y="0"/>
            <a:chExt cx="3844263" cy="1841817"/>
          </a:xfrm>
        </p:grpSpPr>
        <p:sp>
          <p:nvSpPr>
            <p:cNvPr name="Freeform 3" id="3"/>
            <p:cNvSpPr/>
            <p:nvPr/>
          </p:nvSpPr>
          <p:spPr>
            <a:xfrm flipH="false" flipV="false" rot="0">
              <a:off x="0" y="0"/>
              <a:ext cx="3844263" cy="1841817"/>
            </a:xfrm>
            <a:custGeom>
              <a:avLst/>
              <a:gdLst/>
              <a:ahLst/>
              <a:cxnLst/>
              <a:rect r="r" b="b" t="t" l="l"/>
              <a:pathLst>
                <a:path h="1841817" w="3844263">
                  <a:moveTo>
                    <a:pt x="53041" y="0"/>
                  </a:moveTo>
                  <a:lnTo>
                    <a:pt x="3791223" y="0"/>
                  </a:lnTo>
                  <a:cubicBezTo>
                    <a:pt x="3820516" y="0"/>
                    <a:pt x="3844263" y="23747"/>
                    <a:pt x="3844263" y="53041"/>
                  </a:cubicBezTo>
                  <a:lnTo>
                    <a:pt x="3844263" y="1788776"/>
                  </a:lnTo>
                  <a:cubicBezTo>
                    <a:pt x="3844263" y="1802844"/>
                    <a:pt x="3838675" y="1816335"/>
                    <a:pt x="3828728" y="1826282"/>
                  </a:cubicBezTo>
                  <a:cubicBezTo>
                    <a:pt x="3818781" y="1836229"/>
                    <a:pt x="3805290" y="1841817"/>
                    <a:pt x="3791223" y="1841817"/>
                  </a:cubicBezTo>
                  <a:lnTo>
                    <a:pt x="53041" y="1841817"/>
                  </a:lnTo>
                  <a:cubicBezTo>
                    <a:pt x="23747" y="1841817"/>
                    <a:pt x="0" y="1818070"/>
                    <a:pt x="0" y="1788776"/>
                  </a:cubicBezTo>
                  <a:lnTo>
                    <a:pt x="0" y="53041"/>
                  </a:lnTo>
                  <a:cubicBezTo>
                    <a:pt x="0" y="38973"/>
                    <a:pt x="5588" y="25482"/>
                    <a:pt x="15535" y="15535"/>
                  </a:cubicBezTo>
                  <a:cubicBezTo>
                    <a:pt x="25482" y="5588"/>
                    <a:pt x="38973" y="0"/>
                    <a:pt x="53041"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3844263" cy="1879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467032" y="564035"/>
            <a:ext cx="1950122" cy="967748"/>
          </a:xfrm>
          <a:custGeom>
            <a:avLst/>
            <a:gdLst/>
            <a:ahLst/>
            <a:cxnLst/>
            <a:rect r="r" b="b" t="t" l="l"/>
            <a:pathLst>
              <a:path h="967748" w="1950122">
                <a:moveTo>
                  <a:pt x="0" y="0"/>
                </a:moveTo>
                <a:lnTo>
                  <a:pt x="1950123" y="0"/>
                </a:lnTo>
                <a:lnTo>
                  <a:pt x="1950123" y="967749"/>
                </a:lnTo>
                <a:lnTo>
                  <a:pt x="0" y="96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38263" y="3556116"/>
            <a:ext cx="14276192" cy="3842351"/>
          </a:xfrm>
          <a:prstGeom prst="rect">
            <a:avLst/>
          </a:prstGeom>
        </p:spPr>
        <p:txBody>
          <a:bodyPr anchor="t" rtlCol="false" tIns="0" lIns="0" bIns="0" rIns="0">
            <a:spAutoFit/>
          </a:bodyPr>
          <a:lstStyle/>
          <a:p>
            <a:pPr marL="939452" indent="-469726" lvl="1">
              <a:lnSpc>
                <a:spcPts val="6091"/>
              </a:lnSpc>
              <a:buFont typeface="Arial"/>
              <a:buChar char="•"/>
            </a:pPr>
            <a:r>
              <a:rPr lang="en-US" sz="4351">
                <a:solidFill>
                  <a:srgbClr val="435C82"/>
                </a:solidFill>
                <a:latin typeface="UKIJ Qolyazma Tuz"/>
              </a:rPr>
              <a:t>Internal CSS</a:t>
            </a:r>
          </a:p>
          <a:p>
            <a:pPr>
              <a:lnSpc>
                <a:spcPts val="6091"/>
              </a:lnSpc>
            </a:pPr>
            <a:r>
              <a:rPr lang="en-US" sz="4351">
                <a:solidFill>
                  <a:srgbClr val="435C82"/>
                </a:solidFill>
                <a:latin typeface="UKIJ Qolyazma Tuz"/>
              </a:rPr>
              <a:t>Internal CSS dituliskan di bagian header file HTML. Fungsinya untuk menentukan tampilan sebuah halaman</a:t>
            </a:r>
          </a:p>
          <a:p>
            <a:pPr>
              <a:lnSpc>
                <a:spcPts val="6091"/>
              </a:lnSpc>
            </a:pPr>
          </a:p>
          <a:p>
            <a:pPr algn="ctr">
              <a:lnSpc>
                <a:spcPts val="6091"/>
              </a:lnSpc>
            </a:pPr>
          </a:p>
        </p:txBody>
      </p:sp>
      <p:sp>
        <p:nvSpPr>
          <p:cNvPr name="Freeform 7" id="7"/>
          <p:cNvSpPr/>
          <p:nvPr/>
        </p:nvSpPr>
        <p:spPr>
          <a:xfrm flipH="false" flipV="false" rot="-10800000">
            <a:off x="557582" y="8319698"/>
            <a:ext cx="1288324" cy="1288324"/>
          </a:xfrm>
          <a:custGeom>
            <a:avLst/>
            <a:gdLst/>
            <a:ahLst/>
            <a:cxnLst/>
            <a:rect r="r" b="b" t="t" l="l"/>
            <a:pathLst>
              <a:path h="1288324" w="1288324">
                <a:moveTo>
                  <a:pt x="0" y="0"/>
                </a:moveTo>
                <a:lnTo>
                  <a:pt x="1288325" y="0"/>
                </a:lnTo>
                <a:lnTo>
                  <a:pt x="1288325"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0" y="0"/>
            <a:ext cx="2976191" cy="3184641"/>
          </a:xfrm>
          <a:custGeom>
            <a:avLst/>
            <a:gdLst/>
            <a:ahLst/>
            <a:cxnLst/>
            <a:rect r="r" b="b" t="t" l="l"/>
            <a:pathLst>
              <a:path h="3184641" w="2976191">
                <a:moveTo>
                  <a:pt x="0" y="3184641"/>
                </a:moveTo>
                <a:lnTo>
                  <a:pt x="2976191" y="3184641"/>
                </a:lnTo>
                <a:lnTo>
                  <a:pt x="2976191" y="0"/>
                </a:lnTo>
                <a:lnTo>
                  <a:pt x="0" y="0"/>
                </a:lnTo>
                <a:lnTo>
                  <a:pt x="0" y="31846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5311809" y="7102359"/>
            <a:ext cx="2976191" cy="3184641"/>
          </a:xfrm>
          <a:custGeom>
            <a:avLst/>
            <a:gdLst/>
            <a:ahLst/>
            <a:cxnLst/>
            <a:rect r="r" b="b" t="t" l="l"/>
            <a:pathLst>
              <a:path h="3184641" w="2976191">
                <a:moveTo>
                  <a:pt x="2976191" y="0"/>
                </a:moveTo>
                <a:lnTo>
                  <a:pt x="0" y="0"/>
                </a:lnTo>
                <a:lnTo>
                  <a:pt x="0" y="3184641"/>
                </a:lnTo>
                <a:lnTo>
                  <a:pt x="2976191" y="3184641"/>
                </a:lnTo>
                <a:lnTo>
                  <a:pt x="29761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510216" y="1961281"/>
            <a:ext cx="9267568"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Jenis-Jenis CSS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845907" y="1759324"/>
            <a:ext cx="14596187" cy="6993150"/>
            <a:chOff x="0" y="0"/>
            <a:chExt cx="3844263" cy="1841817"/>
          </a:xfrm>
        </p:grpSpPr>
        <p:sp>
          <p:nvSpPr>
            <p:cNvPr name="Freeform 3" id="3"/>
            <p:cNvSpPr/>
            <p:nvPr/>
          </p:nvSpPr>
          <p:spPr>
            <a:xfrm flipH="false" flipV="false" rot="0">
              <a:off x="0" y="0"/>
              <a:ext cx="3844263" cy="1841817"/>
            </a:xfrm>
            <a:custGeom>
              <a:avLst/>
              <a:gdLst/>
              <a:ahLst/>
              <a:cxnLst/>
              <a:rect r="r" b="b" t="t" l="l"/>
              <a:pathLst>
                <a:path h="1841817" w="3844263">
                  <a:moveTo>
                    <a:pt x="53041" y="0"/>
                  </a:moveTo>
                  <a:lnTo>
                    <a:pt x="3791223" y="0"/>
                  </a:lnTo>
                  <a:cubicBezTo>
                    <a:pt x="3820516" y="0"/>
                    <a:pt x="3844263" y="23747"/>
                    <a:pt x="3844263" y="53041"/>
                  </a:cubicBezTo>
                  <a:lnTo>
                    <a:pt x="3844263" y="1788776"/>
                  </a:lnTo>
                  <a:cubicBezTo>
                    <a:pt x="3844263" y="1802844"/>
                    <a:pt x="3838675" y="1816335"/>
                    <a:pt x="3828728" y="1826282"/>
                  </a:cubicBezTo>
                  <a:cubicBezTo>
                    <a:pt x="3818781" y="1836229"/>
                    <a:pt x="3805290" y="1841817"/>
                    <a:pt x="3791223" y="1841817"/>
                  </a:cubicBezTo>
                  <a:lnTo>
                    <a:pt x="53041" y="1841817"/>
                  </a:lnTo>
                  <a:cubicBezTo>
                    <a:pt x="23747" y="1841817"/>
                    <a:pt x="0" y="1818070"/>
                    <a:pt x="0" y="1788776"/>
                  </a:cubicBezTo>
                  <a:lnTo>
                    <a:pt x="0" y="53041"/>
                  </a:lnTo>
                  <a:cubicBezTo>
                    <a:pt x="0" y="38973"/>
                    <a:pt x="5588" y="25482"/>
                    <a:pt x="15535" y="15535"/>
                  </a:cubicBezTo>
                  <a:cubicBezTo>
                    <a:pt x="25482" y="5588"/>
                    <a:pt x="38973" y="0"/>
                    <a:pt x="53041"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3844263" cy="1879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467032" y="564035"/>
            <a:ext cx="1950122" cy="967748"/>
          </a:xfrm>
          <a:custGeom>
            <a:avLst/>
            <a:gdLst/>
            <a:ahLst/>
            <a:cxnLst/>
            <a:rect r="r" b="b" t="t" l="l"/>
            <a:pathLst>
              <a:path h="967748" w="1950122">
                <a:moveTo>
                  <a:pt x="0" y="0"/>
                </a:moveTo>
                <a:lnTo>
                  <a:pt x="1950123" y="0"/>
                </a:lnTo>
                <a:lnTo>
                  <a:pt x="1950123" y="967749"/>
                </a:lnTo>
                <a:lnTo>
                  <a:pt x="0" y="96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557582" y="8319698"/>
            <a:ext cx="1288324" cy="1288324"/>
          </a:xfrm>
          <a:custGeom>
            <a:avLst/>
            <a:gdLst/>
            <a:ahLst/>
            <a:cxnLst/>
            <a:rect r="r" b="b" t="t" l="l"/>
            <a:pathLst>
              <a:path h="1288324" w="1288324">
                <a:moveTo>
                  <a:pt x="0" y="0"/>
                </a:moveTo>
                <a:lnTo>
                  <a:pt x="1288325" y="0"/>
                </a:lnTo>
                <a:lnTo>
                  <a:pt x="1288325"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0" y="0"/>
            <a:ext cx="2976191" cy="3184641"/>
          </a:xfrm>
          <a:custGeom>
            <a:avLst/>
            <a:gdLst/>
            <a:ahLst/>
            <a:cxnLst/>
            <a:rect r="r" b="b" t="t" l="l"/>
            <a:pathLst>
              <a:path h="3184641" w="2976191">
                <a:moveTo>
                  <a:pt x="0" y="3184641"/>
                </a:moveTo>
                <a:lnTo>
                  <a:pt x="2976191" y="3184641"/>
                </a:lnTo>
                <a:lnTo>
                  <a:pt x="2976191" y="0"/>
                </a:lnTo>
                <a:lnTo>
                  <a:pt x="0" y="0"/>
                </a:lnTo>
                <a:lnTo>
                  <a:pt x="0" y="31846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5311809" y="7102359"/>
            <a:ext cx="2976191" cy="3184641"/>
          </a:xfrm>
          <a:custGeom>
            <a:avLst/>
            <a:gdLst/>
            <a:ahLst/>
            <a:cxnLst/>
            <a:rect r="r" b="b" t="t" l="l"/>
            <a:pathLst>
              <a:path h="3184641" w="2976191">
                <a:moveTo>
                  <a:pt x="2976191" y="0"/>
                </a:moveTo>
                <a:lnTo>
                  <a:pt x="0" y="0"/>
                </a:lnTo>
                <a:lnTo>
                  <a:pt x="0" y="3184641"/>
                </a:lnTo>
                <a:lnTo>
                  <a:pt x="2976191" y="3184641"/>
                </a:lnTo>
                <a:lnTo>
                  <a:pt x="29761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575706" y="2985142"/>
            <a:ext cx="6426474" cy="5533532"/>
          </a:xfrm>
          <a:custGeom>
            <a:avLst/>
            <a:gdLst/>
            <a:ahLst/>
            <a:cxnLst/>
            <a:rect r="r" b="b" t="t" l="l"/>
            <a:pathLst>
              <a:path h="5533532" w="6426474">
                <a:moveTo>
                  <a:pt x="0" y="0"/>
                </a:moveTo>
                <a:lnTo>
                  <a:pt x="6426473" y="0"/>
                </a:lnTo>
                <a:lnTo>
                  <a:pt x="6426473" y="5533532"/>
                </a:lnTo>
                <a:lnTo>
                  <a:pt x="0" y="5533532"/>
                </a:lnTo>
                <a:lnTo>
                  <a:pt x="0" y="0"/>
                </a:lnTo>
                <a:close/>
              </a:path>
            </a:pathLst>
          </a:custGeom>
          <a:blipFill>
            <a:blip r:embed="rId8"/>
            <a:stretch>
              <a:fillRect l="0" t="0" r="0" b="0"/>
            </a:stretch>
          </a:blipFill>
        </p:spPr>
      </p:sp>
      <p:sp>
        <p:nvSpPr>
          <p:cNvPr name="TextBox 10" id="10"/>
          <p:cNvSpPr txBox="true"/>
          <p:nvPr/>
        </p:nvSpPr>
        <p:spPr>
          <a:xfrm rot="0">
            <a:off x="1845907" y="4860968"/>
            <a:ext cx="4729799" cy="3059205"/>
          </a:xfrm>
          <a:prstGeom prst="rect">
            <a:avLst/>
          </a:prstGeom>
        </p:spPr>
        <p:txBody>
          <a:bodyPr anchor="t" rtlCol="false" tIns="0" lIns="0" bIns="0" rIns="0">
            <a:spAutoFit/>
          </a:bodyPr>
          <a:lstStyle/>
          <a:p>
            <a:pPr marL="935782" indent="-467891" lvl="1">
              <a:lnSpc>
                <a:spcPts val="6068"/>
              </a:lnSpc>
              <a:buFont typeface="Arial"/>
              <a:buChar char="•"/>
            </a:pPr>
            <a:r>
              <a:rPr lang="en-US" sz="4334">
                <a:solidFill>
                  <a:srgbClr val="435C82"/>
                </a:solidFill>
                <a:latin typeface="UKIJ Qolyazma Tuz"/>
              </a:rPr>
              <a:t>Internal CSS</a:t>
            </a:r>
          </a:p>
          <a:p>
            <a:pPr>
              <a:lnSpc>
                <a:spcPts val="6068"/>
              </a:lnSpc>
            </a:pPr>
          </a:p>
          <a:p>
            <a:pPr>
              <a:lnSpc>
                <a:spcPts val="6068"/>
              </a:lnSpc>
            </a:pPr>
          </a:p>
          <a:p>
            <a:pPr algn="ctr">
              <a:lnSpc>
                <a:spcPts val="6068"/>
              </a:lnSpc>
            </a:pPr>
          </a:p>
        </p:txBody>
      </p:sp>
      <p:sp>
        <p:nvSpPr>
          <p:cNvPr name="TextBox 11" id="11"/>
          <p:cNvSpPr txBox="true"/>
          <p:nvPr/>
        </p:nvSpPr>
        <p:spPr>
          <a:xfrm rot="0">
            <a:off x="4510216" y="1606924"/>
            <a:ext cx="9267568"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Jenis-Jenis CSS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845907" y="1759324"/>
            <a:ext cx="14596187" cy="6993150"/>
            <a:chOff x="0" y="0"/>
            <a:chExt cx="3844263" cy="1841817"/>
          </a:xfrm>
        </p:grpSpPr>
        <p:sp>
          <p:nvSpPr>
            <p:cNvPr name="Freeform 3" id="3"/>
            <p:cNvSpPr/>
            <p:nvPr/>
          </p:nvSpPr>
          <p:spPr>
            <a:xfrm flipH="false" flipV="false" rot="0">
              <a:off x="0" y="0"/>
              <a:ext cx="3844263" cy="1841817"/>
            </a:xfrm>
            <a:custGeom>
              <a:avLst/>
              <a:gdLst/>
              <a:ahLst/>
              <a:cxnLst/>
              <a:rect r="r" b="b" t="t" l="l"/>
              <a:pathLst>
                <a:path h="1841817" w="3844263">
                  <a:moveTo>
                    <a:pt x="53041" y="0"/>
                  </a:moveTo>
                  <a:lnTo>
                    <a:pt x="3791223" y="0"/>
                  </a:lnTo>
                  <a:cubicBezTo>
                    <a:pt x="3820516" y="0"/>
                    <a:pt x="3844263" y="23747"/>
                    <a:pt x="3844263" y="53041"/>
                  </a:cubicBezTo>
                  <a:lnTo>
                    <a:pt x="3844263" y="1788776"/>
                  </a:lnTo>
                  <a:cubicBezTo>
                    <a:pt x="3844263" y="1802844"/>
                    <a:pt x="3838675" y="1816335"/>
                    <a:pt x="3828728" y="1826282"/>
                  </a:cubicBezTo>
                  <a:cubicBezTo>
                    <a:pt x="3818781" y="1836229"/>
                    <a:pt x="3805290" y="1841817"/>
                    <a:pt x="3791223" y="1841817"/>
                  </a:cubicBezTo>
                  <a:lnTo>
                    <a:pt x="53041" y="1841817"/>
                  </a:lnTo>
                  <a:cubicBezTo>
                    <a:pt x="23747" y="1841817"/>
                    <a:pt x="0" y="1818070"/>
                    <a:pt x="0" y="1788776"/>
                  </a:cubicBezTo>
                  <a:lnTo>
                    <a:pt x="0" y="53041"/>
                  </a:lnTo>
                  <a:cubicBezTo>
                    <a:pt x="0" y="38973"/>
                    <a:pt x="5588" y="25482"/>
                    <a:pt x="15535" y="15535"/>
                  </a:cubicBezTo>
                  <a:cubicBezTo>
                    <a:pt x="25482" y="5588"/>
                    <a:pt x="38973" y="0"/>
                    <a:pt x="53041"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3844263" cy="1879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467032" y="564035"/>
            <a:ext cx="1950122" cy="967748"/>
          </a:xfrm>
          <a:custGeom>
            <a:avLst/>
            <a:gdLst/>
            <a:ahLst/>
            <a:cxnLst/>
            <a:rect r="r" b="b" t="t" l="l"/>
            <a:pathLst>
              <a:path h="967748" w="1950122">
                <a:moveTo>
                  <a:pt x="0" y="0"/>
                </a:moveTo>
                <a:lnTo>
                  <a:pt x="1950123" y="0"/>
                </a:lnTo>
                <a:lnTo>
                  <a:pt x="1950123" y="967749"/>
                </a:lnTo>
                <a:lnTo>
                  <a:pt x="0" y="96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38263" y="3556116"/>
            <a:ext cx="14276192" cy="3842351"/>
          </a:xfrm>
          <a:prstGeom prst="rect">
            <a:avLst/>
          </a:prstGeom>
        </p:spPr>
        <p:txBody>
          <a:bodyPr anchor="t" rtlCol="false" tIns="0" lIns="0" bIns="0" rIns="0">
            <a:spAutoFit/>
          </a:bodyPr>
          <a:lstStyle/>
          <a:p>
            <a:pPr marL="939452" indent="-469726" lvl="1">
              <a:lnSpc>
                <a:spcPts val="6091"/>
              </a:lnSpc>
              <a:buFont typeface="Arial"/>
              <a:buChar char="•"/>
            </a:pPr>
            <a:r>
              <a:rPr lang="en-US" sz="4351">
                <a:solidFill>
                  <a:srgbClr val="435C82"/>
                </a:solidFill>
                <a:latin typeface="UKIJ Qolyazma Tuz"/>
              </a:rPr>
              <a:t>External CSS</a:t>
            </a:r>
          </a:p>
          <a:p>
            <a:pPr>
              <a:lnSpc>
                <a:spcPts val="6091"/>
              </a:lnSpc>
            </a:pPr>
            <a:r>
              <a:rPr lang="en-US" sz="4351">
                <a:solidFill>
                  <a:srgbClr val="435C82"/>
                </a:solidFill>
                <a:latin typeface="UKIJ Qolyazma Tuz"/>
              </a:rPr>
              <a:t>External CSS adalah kode CSS yang diletakkan di luar dokumen HTML sebagai file .css</a:t>
            </a:r>
          </a:p>
          <a:p>
            <a:pPr>
              <a:lnSpc>
                <a:spcPts val="6091"/>
              </a:lnSpc>
            </a:pPr>
          </a:p>
          <a:p>
            <a:pPr algn="ctr">
              <a:lnSpc>
                <a:spcPts val="6091"/>
              </a:lnSpc>
            </a:pPr>
          </a:p>
        </p:txBody>
      </p:sp>
      <p:sp>
        <p:nvSpPr>
          <p:cNvPr name="Freeform 7" id="7"/>
          <p:cNvSpPr/>
          <p:nvPr/>
        </p:nvSpPr>
        <p:spPr>
          <a:xfrm flipH="false" flipV="false" rot="-10800000">
            <a:off x="557582" y="8319698"/>
            <a:ext cx="1288324" cy="1288324"/>
          </a:xfrm>
          <a:custGeom>
            <a:avLst/>
            <a:gdLst/>
            <a:ahLst/>
            <a:cxnLst/>
            <a:rect r="r" b="b" t="t" l="l"/>
            <a:pathLst>
              <a:path h="1288324" w="1288324">
                <a:moveTo>
                  <a:pt x="0" y="0"/>
                </a:moveTo>
                <a:lnTo>
                  <a:pt x="1288325" y="0"/>
                </a:lnTo>
                <a:lnTo>
                  <a:pt x="1288325"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0" y="0"/>
            <a:ext cx="2976191" cy="3184641"/>
          </a:xfrm>
          <a:custGeom>
            <a:avLst/>
            <a:gdLst/>
            <a:ahLst/>
            <a:cxnLst/>
            <a:rect r="r" b="b" t="t" l="l"/>
            <a:pathLst>
              <a:path h="3184641" w="2976191">
                <a:moveTo>
                  <a:pt x="0" y="3184641"/>
                </a:moveTo>
                <a:lnTo>
                  <a:pt x="2976191" y="3184641"/>
                </a:lnTo>
                <a:lnTo>
                  <a:pt x="2976191" y="0"/>
                </a:lnTo>
                <a:lnTo>
                  <a:pt x="0" y="0"/>
                </a:lnTo>
                <a:lnTo>
                  <a:pt x="0" y="31846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5311809" y="7102359"/>
            <a:ext cx="2976191" cy="3184641"/>
          </a:xfrm>
          <a:custGeom>
            <a:avLst/>
            <a:gdLst/>
            <a:ahLst/>
            <a:cxnLst/>
            <a:rect r="r" b="b" t="t" l="l"/>
            <a:pathLst>
              <a:path h="3184641" w="2976191">
                <a:moveTo>
                  <a:pt x="2976191" y="0"/>
                </a:moveTo>
                <a:lnTo>
                  <a:pt x="0" y="0"/>
                </a:lnTo>
                <a:lnTo>
                  <a:pt x="0" y="3184641"/>
                </a:lnTo>
                <a:lnTo>
                  <a:pt x="2976191" y="3184641"/>
                </a:lnTo>
                <a:lnTo>
                  <a:pt x="29761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275558" y="5911054"/>
            <a:ext cx="11801601" cy="2408644"/>
          </a:xfrm>
          <a:custGeom>
            <a:avLst/>
            <a:gdLst/>
            <a:ahLst/>
            <a:cxnLst/>
            <a:rect r="r" b="b" t="t" l="l"/>
            <a:pathLst>
              <a:path h="2408644" w="11801601">
                <a:moveTo>
                  <a:pt x="0" y="0"/>
                </a:moveTo>
                <a:lnTo>
                  <a:pt x="11801601" y="0"/>
                </a:lnTo>
                <a:lnTo>
                  <a:pt x="11801601" y="2408644"/>
                </a:lnTo>
                <a:lnTo>
                  <a:pt x="0" y="2408644"/>
                </a:lnTo>
                <a:lnTo>
                  <a:pt x="0" y="0"/>
                </a:lnTo>
                <a:close/>
              </a:path>
            </a:pathLst>
          </a:custGeom>
          <a:blipFill>
            <a:blip r:embed="rId8"/>
            <a:stretch>
              <a:fillRect l="0" t="0" r="0" b="0"/>
            </a:stretch>
          </a:blipFill>
        </p:spPr>
      </p:sp>
      <p:sp>
        <p:nvSpPr>
          <p:cNvPr name="TextBox 11" id="11"/>
          <p:cNvSpPr txBox="true"/>
          <p:nvPr/>
        </p:nvSpPr>
        <p:spPr>
          <a:xfrm rot="0">
            <a:off x="4510216" y="1961281"/>
            <a:ext cx="9267568"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Jenis-Jenis CSS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3746726" y="3840448"/>
            <a:ext cx="10708598" cy="2784572"/>
            <a:chOff x="0" y="0"/>
            <a:chExt cx="2820371" cy="733385"/>
          </a:xfrm>
        </p:grpSpPr>
        <p:sp>
          <p:nvSpPr>
            <p:cNvPr name="Freeform 3" id="3"/>
            <p:cNvSpPr/>
            <p:nvPr/>
          </p:nvSpPr>
          <p:spPr>
            <a:xfrm flipH="false" flipV="false" rot="0">
              <a:off x="0" y="0"/>
              <a:ext cx="2820371" cy="733385"/>
            </a:xfrm>
            <a:custGeom>
              <a:avLst/>
              <a:gdLst/>
              <a:ahLst/>
              <a:cxnLst/>
              <a:rect r="r" b="b" t="t" l="l"/>
              <a:pathLst>
                <a:path h="733385" w="2820371">
                  <a:moveTo>
                    <a:pt x="72296" y="0"/>
                  </a:moveTo>
                  <a:lnTo>
                    <a:pt x="2748075" y="0"/>
                  </a:lnTo>
                  <a:cubicBezTo>
                    <a:pt x="2767249" y="0"/>
                    <a:pt x="2785638" y="7617"/>
                    <a:pt x="2799196" y="21175"/>
                  </a:cubicBezTo>
                  <a:cubicBezTo>
                    <a:pt x="2812754" y="34733"/>
                    <a:pt x="2820371" y="53122"/>
                    <a:pt x="2820371" y="72296"/>
                  </a:cubicBezTo>
                  <a:lnTo>
                    <a:pt x="2820371" y="661089"/>
                  </a:lnTo>
                  <a:cubicBezTo>
                    <a:pt x="2820371" y="680263"/>
                    <a:pt x="2812754" y="698652"/>
                    <a:pt x="2799196" y="712210"/>
                  </a:cubicBezTo>
                  <a:cubicBezTo>
                    <a:pt x="2785638" y="725768"/>
                    <a:pt x="2767249" y="733385"/>
                    <a:pt x="2748075" y="733385"/>
                  </a:cubicBezTo>
                  <a:lnTo>
                    <a:pt x="72296" y="733385"/>
                  </a:lnTo>
                  <a:cubicBezTo>
                    <a:pt x="53122" y="733385"/>
                    <a:pt x="34733" y="725768"/>
                    <a:pt x="21175" y="712210"/>
                  </a:cubicBezTo>
                  <a:cubicBezTo>
                    <a:pt x="7617" y="698652"/>
                    <a:pt x="0" y="680263"/>
                    <a:pt x="0" y="661089"/>
                  </a:cubicBezTo>
                  <a:lnTo>
                    <a:pt x="0" y="72296"/>
                  </a:lnTo>
                  <a:cubicBezTo>
                    <a:pt x="0" y="53122"/>
                    <a:pt x="7617" y="34733"/>
                    <a:pt x="21175" y="21175"/>
                  </a:cubicBezTo>
                  <a:cubicBezTo>
                    <a:pt x="34733" y="7617"/>
                    <a:pt x="53122" y="0"/>
                    <a:pt x="72296"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820371" cy="77148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4284983" y="1896316"/>
            <a:ext cx="1288324" cy="1288324"/>
          </a:xfrm>
          <a:custGeom>
            <a:avLst/>
            <a:gdLst/>
            <a:ahLst/>
            <a:cxnLst/>
            <a:rect r="r" b="b" t="t" l="l"/>
            <a:pathLst>
              <a:path h="1288324" w="1288324">
                <a:moveTo>
                  <a:pt x="0" y="0"/>
                </a:moveTo>
                <a:lnTo>
                  <a:pt x="1288324" y="0"/>
                </a:lnTo>
                <a:lnTo>
                  <a:pt x="1288324" y="1288325"/>
                </a:lnTo>
                <a:lnTo>
                  <a:pt x="0" y="1288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38861" y="4378191"/>
            <a:ext cx="8410277" cy="1378219"/>
          </a:xfrm>
          <a:prstGeom prst="rect">
            <a:avLst/>
          </a:prstGeom>
        </p:spPr>
        <p:txBody>
          <a:bodyPr anchor="t" rtlCol="false" tIns="0" lIns="0" bIns="0" rIns="0">
            <a:spAutoFit/>
          </a:bodyPr>
          <a:lstStyle/>
          <a:p>
            <a:pPr algn="ctr">
              <a:lnSpc>
                <a:spcPts val="11272"/>
              </a:lnSpc>
            </a:pPr>
            <a:r>
              <a:rPr lang="en-US" sz="8051">
                <a:solidFill>
                  <a:srgbClr val="435C82"/>
                </a:solidFill>
                <a:latin typeface="にくまる"/>
              </a:rPr>
              <a:t>Any Question?</a:t>
            </a:r>
          </a:p>
        </p:txBody>
      </p:sp>
      <p:sp>
        <p:nvSpPr>
          <p:cNvPr name="Freeform 7" id="7"/>
          <p:cNvSpPr/>
          <p:nvPr/>
        </p:nvSpPr>
        <p:spPr>
          <a:xfrm flipH="false" flipV="false" rot="-789856">
            <a:off x="2444449" y="37648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767329">
            <a:off x="14378573" y="5717798"/>
            <a:ext cx="1335505" cy="2057400"/>
          </a:xfrm>
          <a:custGeom>
            <a:avLst/>
            <a:gdLst/>
            <a:ahLst/>
            <a:cxnLst/>
            <a:rect r="r" b="b" t="t" l="l"/>
            <a:pathLst>
              <a:path h="2057400" w="1335505">
                <a:moveTo>
                  <a:pt x="0" y="0"/>
                </a:moveTo>
                <a:lnTo>
                  <a:pt x="1335506" y="0"/>
                </a:lnTo>
                <a:lnTo>
                  <a:pt x="133550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125964" y="7184926"/>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503631">
            <a:off x="1765204" y="5072892"/>
            <a:ext cx="925025" cy="1425038"/>
          </a:xfrm>
          <a:custGeom>
            <a:avLst/>
            <a:gdLst/>
            <a:ahLst/>
            <a:cxnLst/>
            <a:rect r="r" b="b" t="t" l="l"/>
            <a:pathLst>
              <a:path h="1425038" w="925025">
                <a:moveTo>
                  <a:pt x="0" y="0"/>
                </a:moveTo>
                <a:lnTo>
                  <a:pt x="925025" y="0"/>
                </a:lnTo>
                <a:lnTo>
                  <a:pt x="925025" y="1425038"/>
                </a:lnTo>
                <a:lnTo>
                  <a:pt x="0" y="1425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4468879" y="2824089"/>
            <a:ext cx="9350243" cy="4559672"/>
            <a:chOff x="0" y="0"/>
            <a:chExt cx="2462615" cy="1200901"/>
          </a:xfrm>
        </p:grpSpPr>
        <p:sp>
          <p:nvSpPr>
            <p:cNvPr name="Freeform 3" id="3"/>
            <p:cNvSpPr/>
            <p:nvPr/>
          </p:nvSpPr>
          <p:spPr>
            <a:xfrm flipH="false" flipV="false" rot="0">
              <a:off x="0" y="0"/>
              <a:ext cx="2462615" cy="1200901"/>
            </a:xfrm>
            <a:custGeom>
              <a:avLst/>
              <a:gdLst/>
              <a:ahLst/>
              <a:cxnLst/>
              <a:rect r="r" b="b" t="t" l="l"/>
              <a:pathLst>
                <a:path h="1200901" w="2462615">
                  <a:moveTo>
                    <a:pt x="82799" y="0"/>
                  </a:moveTo>
                  <a:lnTo>
                    <a:pt x="2379816" y="0"/>
                  </a:lnTo>
                  <a:cubicBezTo>
                    <a:pt x="2425545" y="0"/>
                    <a:pt x="2462615" y="37070"/>
                    <a:pt x="2462615" y="82799"/>
                  </a:cubicBezTo>
                  <a:lnTo>
                    <a:pt x="2462615" y="1118102"/>
                  </a:lnTo>
                  <a:cubicBezTo>
                    <a:pt x="2462615" y="1140062"/>
                    <a:pt x="2453892" y="1161122"/>
                    <a:pt x="2438364" y="1176650"/>
                  </a:cubicBezTo>
                  <a:cubicBezTo>
                    <a:pt x="2422836" y="1192178"/>
                    <a:pt x="2401776" y="1200901"/>
                    <a:pt x="2379816" y="1200901"/>
                  </a:cubicBezTo>
                  <a:lnTo>
                    <a:pt x="82799" y="1200901"/>
                  </a:lnTo>
                  <a:cubicBezTo>
                    <a:pt x="37070" y="1200901"/>
                    <a:pt x="0" y="1163831"/>
                    <a:pt x="0" y="1118102"/>
                  </a:cubicBezTo>
                  <a:lnTo>
                    <a:pt x="0" y="82799"/>
                  </a:lnTo>
                  <a:cubicBezTo>
                    <a:pt x="0" y="60839"/>
                    <a:pt x="8723" y="39779"/>
                    <a:pt x="24251" y="24251"/>
                  </a:cubicBezTo>
                  <a:cubicBezTo>
                    <a:pt x="39779" y="8723"/>
                    <a:pt x="60839" y="0"/>
                    <a:pt x="82799"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462615" cy="12390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9856">
            <a:off x="14701664" y="10021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1375">
            <a:off x="2459350" y="7057307"/>
            <a:ext cx="2257536" cy="2344585"/>
          </a:xfrm>
          <a:custGeom>
            <a:avLst/>
            <a:gdLst/>
            <a:ahLst/>
            <a:cxnLst/>
            <a:rect r="r" b="b" t="t" l="l"/>
            <a:pathLst>
              <a:path h="2344585" w="2257536">
                <a:moveTo>
                  <a:pt x="0" y="0"/>
                </a:moveTo>
                <a:lnTo>
                  <a:pt x="2257536" y="0"/>
                </a:lnTo>
                <a:lnTo>
                  <a:pt x="2257536" y="2344586"/>
                </a:lnTo>
                <a:lnTo>
                  <a:pt x="0" y="23445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334">
            <a:off x="7753488" y="8175117"/>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5498087"/>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638382" y="2908416"/>
            <a:ext cx="7011235" cy="2381473"/>
          </a:xfrm>
          <a:prstGeom prst="rect">
            <a:avLst/>
          </a:prstGeom>
        </p:spPr>
        <p:txBody>
          <a:bodyPr anchor="t" rtlCol="false" tIns="0" lIns="0" bIns="0" rIns="0">
            <a:spAutoFit/>
          </a:bodyPr>
          <a:lstStyle/>
          <a:p>
            <a:pPr algn="ctr">
              <a:lnSpc>
                <a:spcPts val="19359"/>
              </a:lnSpc>
            </a:pPr>
            <a:r>
              <a:rPr lang="en-US" sz="13828">
                <a:solidFill>
                  <a:srgbClr val="E46F27"/>
                </a:solidFill>
                <a:latin typeface="にくまる"/>
              </a:rPr>
              <a:t>Thank</a:t>
            </a:r>
          </a:p>
        </p:txBody>
      </p:sp>
      <p:sp>
        <p:nvSpPr>
          <p:cNvPr name="TextBox 11" id="11"/>
          <p:cNvSpPr txBox="true"/>
          <p:nvPr/>
        </p:nvSpPr>
        <p:spPr>
          <a:xfrm rot="0">
            <a:off x="6440578" y="4653112"/>
            <a:ext cx="5406844" cy="2381473"/>
          </a:xfrm>
          <a:prstGeom prst="rect">
            <a:avLst/>
          </a:prstGeom>
        </p:spPr>
        <p:txBody>
          <a:bodyPr anchor="t" rtlCol="false" tIns="0" lIns="0" bIns="0" rIns="0">
            <a:spAutoFit/>
          </a:bodyPr>
          <a:lstStyle/>
          <a:p>
            <a:pPr algn="ctr">
              <a:lnSpc>
                <a:spcPts val="19359"/>
              </a:lnSpc>
            </a:pPr>
            <a:r>
              <a:rPr lang="en-US" sz="13828">
                <a:solidFill>
                  <a:srgbClr val="435C82"/>
                </a:solidFill>
                <a:latin typeface="にくまる"/>
              </a:rPr>
              <a:t>you</a:t>
            </a:r>
          </a:p>
        </p:txBody>
      </p:sp>
      <p:sp>
        <p:nvSpPr>
          <p:cNvPr name="Freeform 12" id="12"/>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true" rot="0">
            <a:off x="0"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0" y="1761027"/>
            <a:ext cx="18288000" cy="6641672"/>
            <a:chOff x="0" y="0"/>
            <a:chExt cx="4816593" cy="1749247"/>
          </a:xfrm>
        </p:grpSpPr>
        <p:sp>
          <p:nvSpPr>
            <p:cNvPr name="Freeform 3" id="3"/>
            <p:cNvSpPr/>
            <p:nvPr/>
          </p:nvSpPr>
          <p:spPr>
            <a:xfrm flipH="false" flipV="false" rot="0">
              <a:off x="0" y="0"/>
              <a:ext cx="4816592" cy="1749247"/>
            </a:xfrm>
            <a:custGeom>
              <a:avLst/>
              <a:gdLst/>
              <a:ahLst/>
              <a:cxnLst/>
              <a:rect r="r" b="b" t="t" l="l"/>
              <a:pathLst>
                <a:path h="1749247" w="4816592">
                  <a:moveTo>
                    <a:pt x="42333" y="0"/>
                  </a:moveTo>
                  <a:lnTo>
                    <a:pt x="4774259" y="0"/>
                  </a:lnTo>
                  <a:cubicBezTo>
                    <a:pt x="4785487" y="0"/>
                    <a:pt x="4796254" y="4460"/>
                    <a:pt x="4804193" y="12399"/>
                  </a:cubicBezTo>
                  <a:cubicBezTo>
                    <a:pt x="4812132" y="20338"/>
                    <a:pt x="4816592" y="31106"/>
                    <a:pt x="4816592" y="42333"/>
                  </a:cubicBezTo>
                  <a:lnTo>
                    <a:pt x="4816592" y="1706914"/>
                  </a:lnTo>
                  <a:cubicBezTo>
                    <a:pt x="4816592" y="1718141"/>
                    <a:pt x="4812132" y="1728909"/>
                    <a:pt x="4804193" y="1736848"/>
                  </a:cubicBezTo>
                  <a:cubicBezTo>
                    <a:pt x="4796254" y="1744787"/>
                    <a:pt x="4785487" y="1749247"/>
                    <a:pt x="4774259" y="1749247"/>
                  </a:cubicBezTo>
                  <a:lnTo>
                    <a:pt x="42333" y="1749247"/>
                  </a:lnTo>
                  <a:cubicBezTo>
                    <a:pt x="31106" y="1749247"/>
                    <a:pt x="20338" y="1744787"/>
                    <a:pt x="12399" y="1736848"/>
                  </a:cubicBezTo>
                  <a:cubicBezTo>
                    <a:pt x="4460" y="1728909"/>
                    <a:pt x="0" y="1718141"/>
                    <a:pt x="0" y="1706914"/>
                  </a:cubicBezTo>
                  <a:lnTo>
                    <a:pt x="0" y="42333"/>
                  </a:lnTo>
                  <a:cubicBezTo>
                    <a:pt x="0" y="31106"/>
                    <a:pt x="4460" y="20338"/>
                    <a:pt x="12399" y="12399"/>
                  </a:cubicBezTo>
                  <a:cubicBezTo>
                    <a:pt x="20338" y="4460"/>
                    <a:pt x="31106" y="0"/>
                    <a:pt x="42333"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4816593" cy="178734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833165" y="295873"/>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84538" y="2358407"/>
            <a:ext cx="17337461" cy="5484461"/>
          </a:xfrm>
          <a:prstGeom prst="rect">
            <a:avLst/>
          </a:prstGeom>
        </p:spPr>
        <p:txBody>
          <a:bodyPr anchor="t" rtlCol="false" tIns="0" lIns="0" bIns="0" rIns="0">
            <a:spAutoFit/>
          </a:bodyPr>
          <a:lstStyle/>
          <a:p>
            <a:pPr>
              <a:lnSpc>
                <a:spcPts val="4831"/>
              </a:lnSpc>
            </a:pPr>
            <a:r>
              <a:rPr lang="en-US" sz="3451">
                <a:solidFill>
                  <a:srgbClr val="435C82"/>
                </a:solidFill>
                <a:latin typeface="UKIJ Qolyazma Tuz"/>
              </a:rPr>
              <a:t>Non-semantic HTML adalah penggunaan tag HTML yang tidak merepresentasikan makna atau arti dari konten yang ditampilkan pada tag</a:t>
            </a:r>
          </a:p>
          <a:p>
            <a:pPr>
              <a:lnSpc>
                <a:spcPts val="4831"/>
              </a:lnSpc>
            </a:pPr>
            <a:r>
              <a:rPr lang="en-US" sz="3451">
                <a:solidFill>
                  <a:srgbClr val="435C82"/>
                </a:solidFill>
                <a:latin typeface="UKIJ Qolyazma Tuz"/>
              </a:rPr>
              <a:t>Contoh :</a:t>
            </a:r>
          </a:p>
          <a:p>
            <a:pPr>
              <a:lnSpc>
                <a:spcPts val="4831"/>
              </a:lnSpc>
            </a:pPr>
            <a:r>
              <a:rPr lang="en-US" sz="3451">
                <a:solidFill>
                  <a:srgbClr val="435C82"/>
                </a:solidFill>
                <a:latin typeface="UKIJ Qolyazma Tuz"/>
              </a:rPr>
              <a:t>&lt;div&gt; digunakan untuk membagi halaman web menjadi bagian-bagian besar. Tag ini biasanya digunakan untuk menentukan suatu area atau bagian yang berbeda pada halaman web dan diberi atribut class atau id untuk memungkinkan manipulasi melalui CSS</a:t>
            </a:r>
          </a:p>
          <a:p>
            <a:pPr>
              <a:lnSpc>
                <a:spcPts val="4831"/>
              </a:lnSpc>
            </a:pPr>
            <a:r>
              <a:rPr lang="en-US" sz="3451">
                <a:solidFill>
                  <a:srgbClr val="435C82"/>
                </a:solidFill>
                <a:latin typeface="UKIJ Qolyazma Tuz"/>
              </a:rPr>
              <a:t>&lt;span&gt; digunakan untuk memformat atau menandai bagian kecil dari konten yang ditampilkan pada halaman web. Tag ini biasanya digunakan untuk menandai bagian teks atau elemen kecil yang ingin dimanipulasi dengan CSS atau JavaScript.</a:t>
            </a:r>
          </a:p>
        </p:txBody>
      </p:sp>
      <p:sp>
        <p:nvSpPr>
          <p:cNvPr name="Freeform 7" id="7"/>
          <p:cNvSpPr/>
          <p:nvPr/>
        </p:nvSpPr>
        <p:spPr>
          <a:xfrm flipH="false" flipV="false" rot="-10800000">
            <a:off x="384538" y="8700018"/>
            <a:ext cx="1288324" cy="1288324"/>
          </a:xfrm>
          <a:custGeom>
            <a:avLst/>
            <a:gdLst/>
            <a:ahLst/>
            <a:cxnLst/>
            <a:rect r="r" b="b" t="t" l="l"/>
            <a:pathLst>
              <a:path h="1288324" w="1288324">
                <a:moveTo>
                  <a:pt x="0" y="0"/>
                </a:moveTo>
                <a:lnTo>
                  <a:pt x="1288324" y="0"/>
                </a:lnTo>
                <a:lnTo>
                  <a:pt x="1288324"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14257716" y="8161358"/>
            <a:ext cx="6003167" cy="2193885"/>
          </a:xfrm>
          <a:custGeom>
            <a:avLst/>
            <a:gdLst/>
            <a:ahLst/>
            <a:cxnLst/>
            <a:rect r="r" b="b" t="t" l="l"/>
            <a:pathLst>
              <a:path h="2193885" w="6003167">
                <a:moveTo>
                  <a:pt x="0" y="0"/>
                </a:moveTo>
                <a:lnTo>
                  <a:pt x="6003168" y="0"/>
                </a:lnTo>
                <a:lnTo>
                  <a:pt x="6003168" y="2193884"/>
                </a:lnTo>
                <a:lnTo>
                  <a:pt x="0" y="21938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301038" y="112943"/>
            <a:ext cx="11504460"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HTML Non-Semantics</a:t>
            </a:r>
          </a:p>
        </p:txBody>
      </p:sp>
      <p:sp>
        <p:nvSpPr>
          <p:cNvPr name="Freeform 10" id="10"/>
          <p:cNvSpPr/>
          <p:nvPr/>
        </p:nvSpPr>
        <p:spPr>
          <a:xfrm flipH="true" flipV="true" rot="0">
            <a:off x="15463610" y="-1890562"/>
            <a:ext cx="3591381" cy="4114800"/>
          </a:xfrm>
          <a:custGeom>
            <a:avLst/>
            <a:gdLst/>
            <a:ahLst/>
            <a:cxnLst/>
            <a:rect r="r" b="b" t="t" l="l"/>
            <a:pathLst>
              <a:path h="4114800" w="3591381">
                <a:moveTo>
                  <a:pt x="3591380" y="4114800"/>
                </a:moveTo>
                <a:lnTo>
                  <a:pt x="0" y="4114800"/>
                </a:lnTo>
                <a:lnTo>
                  <a:pt x="0" y="0"/>
                </a:lnTo>
                <a:lnTo>
                  <a:pt x="3591380" y="0"/>
                </a:lnTo>
                <a:lnTo>
                  <a:pt x="359138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5983731">
            <a:off x="4279661" y="209460"/>
            <a:ext cx="1364035" cy="1638480"/>
          </a:xfrm>
          <a:custGeom>
            <a:avLst/>
            <a:gdLst/>
            <a:ahLst/>
            <a:cxnLst/>
            <a:rect r="r" b="b" t="t" l="l"/>
            <a:pathLst>
              <a:path h="1638480" w="1364035">
                <a:moveTo>
                  <a:pt x="0" y="0"/>
                </a:moveTo>
                <a:lnTo>
                  <a:pt x="1364035" y="0"/>
                </a:lnTo>
                <a:lnTo>
                  <a:pt x="1364035" y="1638480"/>
                </a:lnTo>
                <a:lnTo>
                  <a:pt x="0" y="1638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0300">
            <a:off x="15858524" y="347153"/>
            <a:ext cx="1759650" cy="1667268"/>
          </a:xfrm>
          <a:custGeom>
            <a:avLst/>
            <a:gdLst/>
            <a:ahLst/>
            <a:cxnLst/>
            <a:rect r="r" b="b" t="t" l="l"/>
            <a:pathLst>
              <a:path h="1667268" w="1759650">
                <a:moveTo>
                  <a:pt x="0" y="0"/>
                </a:moveTo>
                <a:lnTo>
                  <a:pt x="1759650" y="0"/>
                </a:lnTo>
                <a:lnTo>
                  <a:pt x="1759650" y="1667269"/>
                </a:lnTo>
                <a:lnTo>
                  <a:pt x="0" y="1667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99133" y="-1482688"/>
            <a:ext cx="4989647" cy="4336457"/>
          </a:xfrm>
          <a:custGeom>
            <a:avLst/>
            <a:gdLst/>
            <a:ahLst/>
            <a:cxnLst/>
            <a:rect r="r" b="b" t="t" l="l"/>
            <a:pathLst>
              <a:path h="4336457" w="4989647">
                <a:moveTo>
                  <a:pt x="0" y="0"/>
                </a:moveTo>
                <a:lnTo>
                  <a:pt x="4989647" y="0"/>
                </a:lnTo>
                <a:lnTo>
                  <a:pt x="4989647" y="4336457"/>
                </a:lnTo>
                <a:lnTo>
                  <a:pt x="0" y="433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0"/>
            <a:ext cx="3591381" cy="4114800"/>
          </a:xfrm>
          <a:custGeom>
            <a:avLst/>
            <a:gdLst/>
            <a:ahLst/>
            <a:cxnLst/>
            <a:rect r="r" b="b" t="t" l="l"/>
            <a:pathLst>
              <a:path h="4114800" w="3591381">
                <a:moveTo>
                  <a:pt x="0" y="0"/>
                </a:moveTo>
                <a:lnTo>
                  <a:pt x="3591381" y="0"/>
                </a:lnTo>
                <a:lnTo>
                  <a:pt x="359138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070526" y="3205913"/>
            <a:ext cx="4439977" cy="5085608"/>
          </a:xfrm>
          <a:custGeom>
            <a:avLst/>
            <a:gdLst/>
            <a:ahLst/>
            <a:cxnLst/>
            <a:rect r="r" b="b" t="t" l="l"/>
            <a:pathLst>
              <a:path h="5085608" w="4439977">
                <a:moveTo>
                  <a:pt x="0" y="0"/>
                </a:moveTo>
                <a:lnTo>
                  <a:pt x="4439977" y="0"/>
                </a:lnTo>
                <a:lnTo>
                  <a:pt x="4439977" y="5085608"/>
                </a:lnTo>
                <a:lnTo>
                  <a:pt x="0" y="5085608"/>
                </a:lnTo>
                <a:lnTo>
                  <a:pt x="0" y="0"/>
                </a:lnTo>
                <a:close/>
              </a:path>
            </a:pathLst>
          </a:custGeom>
          <a:blipFill>
            <a:blip r:embed="rId10"/>
            <a:stretch>
              <a:fillRect l="0" t="-1454" r="0" b="-1454"/>
            </a:stretch>
          </a:blipFill>
        </p:spPr>
      </p:sp>
      <p:sp>
        <p:nvSpPr>
          <p:cNvPr name="TextBox 7" id="7"/>
          <p:cNvSpPr txBox="true"/>
          <p:nvPr/>
        </p:nvSpPr>
        <p:spPr>
          <a:xfrm rot="0">
            <a:off x="7501874" y="3129713"/>
            <a:ext cx="10430281" cy="5306026"/>
          </a:xfrm>
          <a:prstGeom prst="rect">
            <a:avLst/>
          </a:prstGeom>
        </p:spPr>
        <p:txBody>
          <a:bodyPr anchor="t" rtlCol="false" tIns="0" lIns="0" bIns="0" rIns="0">
            <a:spAutoFit/>
          </a:bodyPr>
          <a:lstStyle/>
          <a:p>
            <a:pPr>
              <a:lnSpc>
                <a:spcPts val="4691"/>
              </a:lnSpc>
            </a:pPr>
            <a:r>
              <a:rPr lang="en-US" sz="3351">
                <a:solidFill>
                  <a:srgbClr val="F9F9F9"/>
                </a:solidFill>
                <a:latin typeface="UKIJ Qolyazma Tuz"/>
              </a:rPr>
              <a:t>&lt;header&gt; : membuat bagian header pada halaman web</a:t>
            </a:r>
          </a:p>
          <a:p>
            <a:pPr>
              <a:lnSpc>
                <a:spcPts val="4691"/>
              </a:lnSpc>
            </a:pPr>
            <a:r>
              <a:rPr lang="en-US" sz="3351">
                <a:solidFill>
                  <a:srgbClr val="F9F9F9"/>
                </a:solidFill>
                <a:latin typeface="UKIJ Qolyazma Tuz"/>
              </a:rPr>
              <a:t>&lt;nav&gt; : membuat bagian navigasi pada halaman web</a:t>
            </a:r>
          </a:p>
          <a:p>
            <a:pPr>
              <a:lnSpc>
                <a:spcPts val="4691"/>
              </a:lnSpc>
            </a:pPr>
            <a:r>
              <a:rPr lang="en-US" sz="3351">
                <a:solidFill>
                  <a:srgbClr val="F9F9F9"/>
                </a:solidFill>
                <a:latin typeface="UKIJ Qolyazma Tuz"/>
              </a:rPr>
              <a:t>&lt;section&gt; : membuat bagian-bagian konten pada halaman web</a:t>
            </a:r>
          </a:p>
          <a:p>
            <a:pPr>
              <a:lnSpc>
                <a:spcPts val="4691"/>
              </a:lnSpc>
            </a:pPr>
            <a:r>
              <a:rPr lang="en-US" sz="3351">
                <a:solidFill>
                  <a:srgbClr val="F9F9F9"/>
                </a:solidFill>
                <a:latin typeface="UKIJ Qolyazma Tuz"/>
              </a:rPr>
              <a:t>&lt;article&gt; : menandai sebuah konten yang merupakan konten utama dari halaman web, seperti berita atau blog post.</a:t>
            </a:r>
          </a:p>
          <a:p>
            <a:pPr>
              <a:lnSpc>
                <a:spcPts val="4691"/>
              </a:lnSpc>
            </a:pPr>
            <a:r>
              <a:rPr lang="en-US" sz="3351">
                <a:solidFill>
                  <a:srgbClr val="F9F9F9"/>
                </a:solidFill>
                <a:latin typeface="UKIJ Qolyazma Tuz"/>
              </a:rPr>
              <a:t>&lt;aside&gt; : menandai sebuah konten yang merupakan konten tambahan yang berhubungan dengan konten utama pada halaman web.</a:t>
            </a:r>
          </a:p>
          <a:p>
            <a:pPr>
              <a:lnSpc>
                <a:spcPts val="4691"/>
              </a:lnSpc>
            </a:pPr>
            <a:r>
              <a:rPr lang="en-US" sz="3351">
                <a:solidFill>
                  <a:srgbClr val="F9F9F9"/>
                </a:solidFill>
                <a:latin typeface="UKIJ Qolyazma Tuz"/>
              </a:rPr>
              <a:t>&lt;footer&gt; : membuat bagian footer pada halaman web</a:t>
            </a:r>
          </a:p>
        </p:txBody>
      </p:sp>
      <p:sp>
        <p:nvSpPr>
          <p:cNvPr name="TextBox 8" id="8"/>
          <p:cNvSpPr txBox="true"/>
          <p:nvPr/>
        </p:nvSpPr>
        <p:spPr>
          <a:xfrm rot="0">
            <a:off x="5131068" y="263391"/>
            <a:ext cx="10177798"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HTML Semantics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2010300">
            <a:off x="16379475" y="8703725"/>
            <a:ext cx="1759650" cy="1667268"/>
          </a:xfrm>
          <a:custGeom>
            <a:avLst/>
            <a:gdLst/>
            <a:ahLst/>
            <a:cxnLst/>
            <a:rect r="r" b="b" t="t" l="l"/>
            <a:pathLst>
              <a:path h="1667268" w="1759650">
                <a:moveTo>
                  <a:pt x="0" y="0"/>
                </a:moveTo>
                <a:lnTo>
                  <a:pt x="1759650" y="0"/>
                </a:lnTo>
                <a:lnTo>
                  <a:pt x="1759650" y="1667269"/>
                </a:lnTo>
                <a:lnTo>
                  <a:pt x="0" y="1667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08586" y="316000"/>
            <a:ext cx="12950714"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HTML Forms Attribute</a:t>
            </a:r>
          </a:p>
        </p:txBody>
      </p:sp>
      <p:sp>
        <p:nvSpPr>
          <p:cNvPr name="Freeform 4" id="4"/>
          <p:cNvSpPr/>
          <p:nvPr/>
        </p:nvSpPr>
        <p:spPr>
          <a:xfrm flipH="false" flipV="false" rot="-1304122">
            <a:off x="3514868" y="188262"/>
            <a:ext cx="920686" cy="2057400"/>
          </a:xfrm>
          <a:custGeom>
            <a:avLst/>
            <a:gdLst/>
            <a:ahLst/>
            <a:cxnLst/>
            <a:rect r="r" b="b" t="t" l="l"/>
            <a:pathLst>
              <a:path h="2057400" w="920686">
                <a:moveTo>
                  <a:pt x="0" y="0"/>
                </a:moveTo>
                <a:lnTo>
                  <a:pt x="920686" y="0"/>
                </a:lnTo>
                <a:lnTo>
                  <a:pt x="920686"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0"/>
            <a:ext cx="3166648" cy="3388436"/>
          </a:xfrm>
          <a:custGeom>
            <a:avLst/>
            <a:gdLst/>
            <a:ahLst/>
            <a:cxnLst/>
            <a:rect r="r" b="b" t="t" l="l"/>
            <a:pathLst>
              <a:path h="3388436" w="3166648">
                <a:moveTo>
                  <a:pt x="0" y="3388436"/>
                </a:moveTo>
                <a:lnTo>
                  <a:pt x="3166648" y="3388436"/>
                </a:lnTo>
                <a:lnTo>
                  <a:pt x="3166648" y="0"/>
                </a:lnTo>
                <a:lnTo>
                  <a:pt x="0" y="0"/>
                </a:lnTo>
                <a:lnTo>
                  <a:pt x="0" y="338843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8253257"/>
            <a:ext cx="1900625" cy="2033743"/>
          </a:xfrm>
          <a:custGeom>
            <a:avLst/>
            <a:gdLst/>
            <a:ahLst/>
            <a:cxnLst/>
            <a:rect r="r" b="b" t="t" l="l"/>
            <a:pathLst>
              <a:path h="2033743" w="1900625">
                <a:moveTo>
                  <a:pt x="0" y="0"/>
                </a:moveTo>
                <a:lnTo>
                  <a:pt x="1900625" y="0"/>
                </a:lnTo>
                <a:lnTo>
                  <a:pt x="1900625" y="2033743"/>
                </a:lnTo>
                <a:lnTo>
                  <a:pt x="0" y="2033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068976"/>
            <a:ext cx="12178098" cy="5287596"/>
          </a:xfrm>
          <a:custGeom>
            <a:avLst/>
            <a:gdLst/>
            <a:ahLst/>
            <a:cxnLst/>
            <a:rect r="r" b="b" t="t" l="l"/>
            <a:pathLst>
              <a:path h="5287596" w="12178098">
                <a:moveTo>
                  <a:pt x="0" y="0"/>
                </a:moveTo>
                <a:lnTo>
                  <a:pt x="12178098" y="0"/>
                </a:lnTo>
                <a:lnTo>
                  <a:pt x="12178098" y="5287596"/>
                </a:lnTo>
                <a:lnTo>
                  <a:pt x="0" y="5287596"/>
                </a:lnTo>
                <a:lnTo>
                  <a:pt x="0" y="0"/>
                </a:lnTo>
                <a:close/>
              </a:path>
            </a:pathLst>
          </a:custGeom>
          <a:blipFill>
            <a:blip r:embed="rId8"/>
            <a:stretch>
              <a:fillRect l="0" t="0" r="0" b="0"/>
            </a:stretch>
          </a:blipFill>
        </p:spPr>
      </p:sp>
      <p:sp>
        <p:nvSpPr>
          <p:cNvPr name="Freeform 8" id="8"/>
          <p:cNvSpPr/>
          <p:nvPr/>
        </p:nvSpPr>
        <p:spPr>
          <a:xfrm flipH="false" flipV="false" rot="0">
            <a:off x="12388259" y="4627933"/>
            <a:ext cx="5744883" cy="2447032"/>
          </a:xfrm>
          <a:custGeom>
            <a:avLst/>
            <a:gdLst/>
            <a:ahLst/>
            <a:cxnLst/>
            <a:rect r="r" b="b" t="t" l="l"/>
            <a:pathLst>
              <a:path h="2447032" w="5744883">
                <a:moveTo>
                  <a:pt x="0" y="0"/>
                </a:moveTo>
                <a:lnTo>
                  <a:pt x="5744882" y="0"/>
                </a:lnTo>
                <a:lnTo>
                  <a:pt x="5744882" y="2447033"/>
                </a:lnTo>
                <a:lnTo>
                  <a:pt x="0" y="2447033"/>
                </a:lnTo>
                <a:lnTo>
                  <a:pt x="0" y="0"/>
                </a:lnTo>
                <a:close/>
              </a:path>
            </a:pathLst>
          </a:custGeom>
          <a:blipFill>
            <a:blip r:embed="rId9"/>
            <a:stretch>
              <a:fillRect l="0" t="-2886" r="0" b="-288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1605412" y="1591459"/>
            <a:ext cx="16295317" cy="7454497"/>
            <a:chOff x="0" y="0"/>
            <a:chExt cx="4291771" cy="1963324"/>
          </a:xfrm>
        </p:grpSpPr>
        <p:sp>
          <p:nvSpPr>
            <p:cNvPr name="Freeform 3" id="3"/>
            <p:cNvSpPr/>
            <p:nvPr/>
          </p:nvSpPr>
          <p:spPr>
            <a:xfrm flipH="false" flipV="false" rot="0">
              <a:off x="0" y="0"/>
              <a:ext cx="4291771" cy="1963324"/>
            </a:xfrm>
            <a:custGeom>
              <a:avLst/>
              <a:gdLst/>
              <a:ahLst/>
              <a:cxnLst/>
              <a:rect r="r" b="b" t="t" l="l"/>
              <a:pathLst>
                <a:path h="1963324" w="4291771">
                  <a:moveTo>
                    <a:pt x="47510" y="0"/>
                  </a:moveTo>
                  <a:lnTo>
                    <a:pt x="4244261" y="0"/>
                  </a:lnTo>
                  <a:cubicBezTo>
                    <a:pt x="4270500" y="0"/>
                    <a:pt x="4291771" y="21271"/>
                    <a:pt x="4291771" y="47510"/>
                  </a:cubicBezTo>
                  <a:lnTo>
                    <a:pt x="4291771" y="1915814"/>
                  </a:lnTo>
                  <a:cubicBezTo>
                    <a:pt x="4291771" y="1942053"/>
                    <a:pt x="4270500" y="1963324"/>
                    <a:pt x="4244261" y="1963324"/>
                  </a:cubicBezTo>
                  <a:lnTo>
                    <a:pt x="47510" y="1963324"/>
                  </a:lnTo>
                  <a:cubicBezTo>
                    <a:pt x="21271" y="1963324"/>
                    <a:pt x="0" y="1942053"/>
                    <a:pt x="0" y="1915814"/>
                  </a:cubicBezTo>
                  <a:lnTo>
                    <a:pt x="0" y="47510"/>
                  </a:lnTo>
                  <a:cubicBezTo>
                    <a:pt x="0" y="21271"/>
                    <a:pt x="21271" y="0"/>
                    <a:pt x="47510"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4291771" cy="200142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40776" y="0"/>
            <a:ext cx="1770747" cy="1591459"/>
          </a:xfrm>
          <a:custGeom>
            <a:avLst/>
            <a:gdLst/>
            <a:ahLst/>
            <a:cxnLst/>
            <a:rect r="r" b="b" t="t" l="l"/>
            <a:pathLst>
              <a:path h="1591459" w="1770747">
                <a:moveTo>
                  <a:pt x="0" y="0"/>
                </a:moveTo>
                <a:lnTo>
                  <a:pt x="1770747" y="0"/>
                </a:lnTo>
                <a:lnTo>
                  <a:pt x="1770747" y="1591459"/>
                </a:lnTo>
                <a:lnTo>
                  <a:pt x="0" y="1591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26510">
            <a:off x="16439462" y="9162460"/>
            <a:ext cx="1715534" cy="1162274"/>
          </a:xfrm>
          <a:custGeom>
            <a:avLst/>
            <a:gdLst/>
            <a:ahLst/>
            <a:cxnLst/>
            <a:rect r="r" b="b" t="t" l="l"/>
            <a:pathLst>
              <a:path h="1162274" w="1715534">
                <a:moveTo>
                  <a:pt x="0" y="0"/>
                </a:moveTo>
                <a:lnTo>
                  <a:pt x="1715534" y="0"/>
                </a:lnTo>
                <a:lnTo>
                  <a:pt x="1715534" y="1162275"/>
                </a:lnTo>
                <a:lnTo>
                  <a:pt x="0" y="1162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9635">
            <a:off x="-254155" y="8488704"/>
            <a:ext cx="4760609" cy="1739786"/>
          </a:xfrm>
          <a:custGeom>
            <a:avLst/>
            <a:gdLst/>
            <a:ahLst/>
            <a:cxnLst/>
            <a:rect r="r" b="b" t="t" l="l"/>
            <a:pathLst>
              <a:path h="1739786" w="4760609">
                <a:moveTo>
                  <a:pt x="0" y="0"/>
                </a:moveTo>
                <a:lnTo>
                  <a:pt x="4760609" y="0"/>
                </a:lnTo>
                <a:lnTo>
                  <a:pt x="4760609" y="1739787"/>
                </a:lnTo>
                <a:lnTo>
                  <a:pt x="0" y="1739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639212" y="1439059"/>
            <a:ext cx="10176114"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HTML Input Types</a:t>
            </a:r>
          </a:p>
        </p:txBody>
      </p:sp>
      <p:sp>
        <p:nvSpPr>
          <p:cNvPr name="TextBox 9" id="9"/>
          <p:cNvSpPr txBox="true"/>
          <p:nvPr/>
        </p:nvSpPr>
        <p:spPr>
          <a:xfrm rot="0">
            <a:off x="1637770" y="3453345"/>
            <a:ext cx="7233380" cy="5482492"/>
          </a:xfrm>
          <a:prstGeom prst="rect">
            <a:avLst/>
          </a:prstGeom>
        </p:spPr>
        <p:txBody>
          <a:bodyPr anchor="t" rtlCol="false" tIns="0" lIns="0" bIns="0" rIns="0">
            <a:spAutoFit/>
          </a:bodyPr>
          <a:lstStyle/>
          <a:p>
            <a:pPr algn="ctr">
              <a:lnSpc>
                <a:spcPts val="5465"/>
              </a:lnSpc>
            </a:pPr>
            <a:r>
              <a:rPr lang="en-US" sz="3903">
                <a:solidFill>
                  <a:srgbClr val="435C82"/>
                </a:solidFill>
                <a:latin typeface="UKIJ Qolyazma Tuz"/>
              </a:rPr>
              <a:t>&lt;input type="button"&gt; </a:t>
            </a:r>
          </a:p>
          <a:p>
            <a:pPr algn="ctr">
              <a:lnSpc>
                <a:spcPts val="5465"/>
              </a:lnSpc>
            </a:pPr>
            <a:r>
              <a:rPr lang="en-US" sz="3903">
                <a:solidFill>
                  <a:srgbClr val="435C82"/>
                </a:solidFill>
                <a:latin typeface="UKIJ Qolyazma Tuz"/>
              </a:rPr>
              <a:t>&lt;input type="checkbox"&gt; </a:t>
            </a:r>
          </a:p>
          <a:p>
            <a:pPr algn="ctr">
              <a:lnSpc>
                <a:spcPts val="5465"/>
              </a:lnSpc>
            </a:pPr>
            <a:r>
              <a:rPr lang="en-US" sz="3903">
                <a:solidFill>
                  <a:srgbClr val="435C82"/>
                </a:solidFill>
                <a:latin typeface="UKIJ Qolyazma Tuz"/>
              </a:rPr>
              <a:t>&lt;input type="date"&gt;</a:t>
            </a:r>
          </a:p>
          <a:p>
            <a:pPr algn="ctr">
              <a:lnSpc>
                <a:spcPts val="5465"/>
              </a:lnSpc>
            </a:pPr>
            <a:r>
              <a:rPr lang="en-US" sz="3903">
                <a:solidFill>
                  <a:srgbClr val="435C82"/>
                </a:solidFill>
                <a:latin typeface="UKIJ Qolyazma Tuz"/>
              </a:rPr>
              <a:t> &lt;input type="email"&gt;</a:t>
            </a:r>
          </a:p>
          <a:p>
            <a:pPr algn="ctr">
              <a:lnSpc>
                <a:spcPts val="5465"/>
              </a:lnSpc>
            </a:pPr>
            <a:r>
              <a:rPr lang="en-US" sz="3903">
                <a:solidFill>
                  <a:srgbClr val="435C82"/>
                </a:solidFill>
                <a:latin typeface="UKIJ Qolyazma Tuz"/>
              </a:rPr>
              <a:t> &lt;input type="file"&gt;</a:t>
            </a:r>
          </a:p>
          <a:p>
            <a:pPr algn="ctr">
              <a:lnSpc>
                <a:spcPts val="5465"/>
              </a:lnSpc>
            </a:pPr>
            <a:r>
              <a:rPr lang="en-US" sz="3903">
                <a:solidFill>
                  <a:srgbClr val="435C82"/>
                </a:solidFill>
                <a:latin typeface="UKIJ Qolyazma Tuz"/>
              </a:rPr>
              <a:t> &lt;input type="hidden"&gt;</a:t>
            </a:r>
          </a:p>
          <a:p>
            <a:pPr algn="ctr">
              <a:lnSpc>
                <a:spcPts val="5465"/>
              </a:lnSpc>
            </a:pPr>
            <a:r>
              <a:rPr lang="en-US" sz="3903">
                <a:solidFill>
                  <a:srgbClr val="435C82"/>
                </a:solidFill>
                <a:latin typeface="UKIJ Qolyazma Tuz"/>
              </a:rPr>
              <a:t> &lt;input type="image"&gt; </a:t>
            </a:r>
          </a:p>
          <a:p>
            <a:pPr algn="ctr">
              <a:lnSpc>
                <a:spcPts val="5465"/>
              </a:lnSpc>
            </a:pPr>
          </a:p>
        </p:txBody>
      </p:sp>
      <p:sp>
        <p:nvSpPr>
          <p:cNvPr name="TextBox 10" id="10"/>
          <p:cNvSpPr txBox="true"/>
          <p:nvPr/>
        </p:nvSpPr>
        <p:spPr>
          <a:xfrm rot="0">
            <a:off x="10166052" y="3453345"/>
            <a:ext cx="6140407" cy="4796791"/>
          </a:xfrm>
          <a:prstGeom prst="rect">
            <a:avLst/>
          </a:prstGeom>
        </p:spPr>
        <p:txBody>
          <a:bodyPr anchor="t" rtlCol="false" tIns="0" lIns="0" bIns="0" rIns="0">
            <a:spAutoFit/>
          </a:bodyPr>
          <a:lstStyle/>
          <a:p>
            <a:pPr algn="ctr">
              <a:lnSpc>
                <a:spcPts val="5459"/>
              </a:lnSpc>
              <a:spcBef>
                <a:spcPct val="0"/>
              </a:spcBef>
            </a:pPr>
            <a:r>
              <a:rPr lang="en-US" sz="3899">
                <a:solidFill>
                  <a:srgbClr val="435C82"/>
                </a:solidFill>
                <a:latin typeface="UKIJ Qolyazma Tuz"/>
              </a:rPr>
              <a:t>&lt;input type="password"&gt;</a:t>
            </a:r>
          </a:p>
          <a:p>
            <a:pPr algn="ctr">
              <a:lnSpc>
                <a:spcPts val="5459"/>
              </a:lnSpc>
              <a:spcBef>
                <a:spcPct val="0"/>
              </a:spcBef>
            </a:pPr>
            <a:r>
              <a:rPr lang="en-US" sz="3899">
                <a:solidFill>
                  <a:srgbClr val="435C82"/>
                </a:solidFill>
                <a:latin typeface="UKIJ Qolyazma Tuz"/>
              </a:rPr>
              <a:t> &lt;input type="radio"&gt; </a:t>
            </a:r>
          </a:p>
          <a:p>
            <a:pPr algn="ctr">
              <a:lnSpc>
                <a:spcPts val="5459"/>
              </a:lnSpc>
              <a:spcBef>
                <a:spcPct val="0"/>
              </a:spcBef>
            </a:pPr>
            <a:r>
              <a:rPr lang="en-US" sz="3899">
                <a:solidFill>
                  <a:srgbClr val="435C82"/>
                </a:solidFill>
                <a:latin typeface="UKIJ Qolyazma Tuz"/>
              </a:rPr>
              <a:t>&lt;input type="reset"&gt;</a:t>
            </a:r>
          </a:p>
          <a:p>
            <a:pPr algn="ctr">
              <a:lnSpc>
                <a:spcPts val="5459"/>
              </a:lnSpc>
              <a:spcBef>
                <a:spcPct val="0"/>
              </a:spcBef>
            </a:pPr>
            <a:r>
              <a:rPr lang="en-US" sz="3899">
                <a:solidFill>
                  <a:srgbClr val="435C82"/>
                </a:solidFill>
                <a:latin typeface="UKIJ Qolyazma Tuz"/>
              </a:rPr>
              <a:t> &lt;input type="search"&gt; </a:t>
            </a:r>
          </a:p>
          <a:p>
            <a:pPr algn="ctr">
              <a:lnSpc>
                <a:spcPts val="5459"/>
              </a:lnSpc>
              <a:spcBef>
                <a:spcPct val="0"/>
              </a:spcBef>
            </a:pPr>
            <a:r>
              <a:rPr lang="en-US" sz="3899">
                <a:solidFill>
                  <a:srgbClr val="435C82"/>
                </a:solidFill>
                <a:latin typeface="UKIJ Qolyazma Tuz"/>
              </a:rPr>
              <a:t>&lt;input type="submit"&gt;</a:t>
            </a:r>
          </a:p>
          <a:p>
            <a:pPr algn="ctr">
              <a:lnSpc>
                <a:spcPts val="5459"/>
              </a:lnSpc>
              <a:spcBef>
                <a:spcPct val="0"/>
              </a:spcBef>
            </a:pPr>
            <a:r>
              <a:rPr lang="en-US" sz="3899">
                <a:solidFill>
                  <a:srgbClr val="435C82"/>
                </a:solidFill>
                <a:latin typeface="UKIJ Qolyazma Tuz"/>
              </a:rPr>
              <a:t> &lt;input type="text"&gt; </a:t>
            </a:r>
          </a:p>
          <a:p>
            <a:pPr algn="ctr">
              <a:lnSpc>
                <a:spcPts val="5459"/>
              </a:lnSpc>
              <a:spcBef>
                <a:spcPct val="0"/>
              </a:spcBef>
            </a:pPr>
            <a:r>
              <a:rPr lang="en-US" sz="3899">
                <a:solidFill>
                  <a:srgbClr val="435C82"/>
                </a:solidFill>
                <a:latin typeface="UKIJ Qolyazma Tuz"/>
              </a:rPr>
              <a:t>&lt;input type="time"&gt;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2290221">
            <a:off x="53639" y="8774426"/>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182">
            <a:off x="4752829" y="579814"/>
            <a:ext cx="1456241" cy="1553323"/>
          </a:xfrm>
          <a:custGeom>
            <a:avLst/>
            <a:gdLst/>
            <a:ahLst/>
            <a:cxnLst/>
            <a:rect r="r" b="b" t="t" l="l"/>
            <a:pathLst>
              <a:path h="1553323" w="1456241">
                <a:moveTo>
                  <a:pt x="0" y="0"/>
                </a:moveTo>
                <a:lnTo>
                  <a:pt x="1456240" y="0"/>
                </a:lnTo>
                <a:lnTo>
                  <a:pt x="1456240" y="1553323"/>
                </a:lnTo>
                <a:lnTo>
                  <a:pt x="0" y="1553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838090" y="591166"/>
            <a:ext cx="9561402"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Action Attribute</a:t>
            </a:r>
          </a:p>
        </p:txBody>
      </p:sp>
      <p:sp>
        <p:nvSpPr>
          <p:cNvPr name="TextBox 5" id="5"/>
          <p:cNvSpPr txBox="true"/>
          <p:nvPr/>
        </p:nvSpPr>
        <p:spPr>
          <a:xfrm rot="0">
            <a:off x="1974642" y="2159269"/>
            <a:ext cx="12609724" cy="1261386"/>
          </a:xfrm>
          <a:prstGeom prst="rect">
            <a:avLst/>
          </a:prstGeom>
        </p:spPr>
        <p:txBody>
          <a:bodyPr anchor="t" rtlCol="false" tIns="0" lIns="0" bIns="0" rIns="0">
            <a:spAutoFit/>
          </a:bodyPr>
          <a:lstStyle/>
          <a:p>
            <a:pPr algn="ctr">
              <a:lnSpc>
                <a:spcPts val="5024"/>
              </a:lnSpc>
            </a:pPr>
            <a:r>
              <a:rPr lang="en-US" sz="3589">
                <a:solidFill>
                  <a:srgbClr val="F9F9F9"/>
                </a:solidFill>
                <a:latin typeface="UKIJ Qolyazma Tuz"/>
              </a:rPr>
              <a:t>Atribut action menyatakan aksi yang dilakukan setelah form di-submit.</a:t>
            </a:r>
          </a:p>
          <a:p>
            <a:pPr algn="ctr">
              <a:lnSpc>
                <a:spcPts val="5024"/>
              </a:lnSpc>
            </a:pPr>
            <a:r>
              <a:rPr lang="en-US" sz="3589">
                <a:solidFill>
                  <a:srgbClr val="F9F9F9"/>
                </a:solidFill>
                <a:latin typeface="UKIJ Qolyazma Tuz"/>
              </a:rPr>
              <a:t>Data yang telah diinputkan oleh form akan dikirimkan ke file php.</a:t>
            </a:r>
          </a:p>
        </p:txBody>
      </p:sp>
      <p:sp>
        <p:nvSpPr>
          <p:cNvPr name="Freeform 6" id="6"/>
          <p:cNvSpPr/>
          <p:nvPr/>
        </p:nvSpPr>
        <p:spPr>
          <a:xfrm flipH="false" flipV="true" rot="0">
            <a:off x="0" y="0"/>
            <a:ext cx="3166648" cy="3388436"/>
          </a:xfrm>
          <a:custGeom>
            <a:avLst/>
            <a:gdLst/>
            <a:ahLst/>
            <a:cxnLst/>
            <a:rect r="r" b="b" t="t" l="l"/>
            <a:pathLst>
              <a:path h="3388436" w="3166648">
                <a:moveTo>
                  <a:pt x="0" y="3388436"/>
                </a:moveTo>
                <a:lnTo>
                  <a:pt x="3166648" y="3388436"/>
                </a:lnTo>
                <a:lnTo>
                  <a:pt x="3166648" y="0"/>
                </a:lnTo>
                <a:lnTo>
                  <a:pt x="0" y="0"/>
                </a:lnTo>
                <a:lnTo>
                  <a:pt x="0" y="338843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5119548" y="-21356"/>
            <a:ext cx="3166648" cy="3388436"/>
          </a:xfrm>
          <a:custGeom>
            <a:avLst/>
            <a:gdLst/>
            <a:ahLst/>
            <a:cxnLst/>
            <a:rect r="r" b="b" t="t" l="l"/>
            <a:pathLst>
              <a:path h="3388436" w="3166648">
                <a:moveTo>
                  <a:pt x="3166648" y="3388436"/>
                </a:moveTo>
                <a:lnTo>
                  <a:pt x="0" y="3388436"/>
                </a:lnTo>
                <a:lnTo>
                  <a:pt x="0" y="0"/>
                </a:lnTo>
                <a:lnTo>
                  <a:pt x="3166648" y="0"/>
                </a:lnTo>
                <a:lnTo>
                  <a:pt x="3166648" y="338843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52261" y="4639710"/>
            <a:ext cx="16207039" cy="3335949"/>
          </a:xfrm>
          <a:custGeom>
            <a:avLst/>
            <a:gdLst/>
            <a:ahLst/>
            <a:cxnLst/>
            <a:rect r="r" b="b" t="t" l="l"/>
            <a:pathLst>
              <a:path h="3335949" w="16207039">
                <a:moveTo>
                  <a:pt x="0" y="0"/>
                </a:moveTo>
                <a:lnTo>
                  <a:pt x="16207039" y="0"/>
                </a:lnTo>
                <a:lnTo>
                  <a:pt x="16207039" y="3335949"/>
                </a:lnTo>
                <a:lnTo>
                  <a:pt x="0" y="3335949"/>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2290221">
            <a:off x="53639" y="8820126"/>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182">
            <a:off x="4752829" y="579814"/>
            <a:ext cx="1456241" cy="1553323"/>
          </a:xfrm>
          <a:custGeom>
            <a:avLst/>
            <a:gdLst/>
            <a:ahLst/>
            <a:cxnLst/>
            <a:rect r="r" b="b" t="t" l="l"/>
            <a:pathLst>
              <a:path h="1553323" w="1456241">
                <a:moveTo>
                  <a:pt x="0" y="0"/>
                </a:moveTo>
                <a:lnTo>
                  <a:pt x="1456240" y="0"/>
                </a:lnTo>
                <a:lnTo>
                  <a:pt x="1456240" y="1553323"/>
                </a:lnTo>
                <a:lnTo>
                  <a:pt x="0" y="1553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089183" y="591166"/>
            <a:ext cx="9561402"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Target Attribute</a:t>
            </a:r>
          </a:p>
        </p:txBody>
      </p:sp>
      <p:sp>
        <p:nvSpPr>
          <p:cNvPr name="Freeform 5" id="5"/>
          <p:cNvSpPr/>
          <p:nvPr/>
        </p:nvSpPr>
        <p:spPr>
          <a:xfrm flipH="false" flipV="true" rot="0">
            <a:off x="0" y="0"/>
            <a:ext cx="3166648" cy="3388436"/>
          </a:xfrm>
          <a:custGeom>
            <a:avLst/>
            <a:gdLst/>
            <a:ahLst/>
            <a:cxnLst/>
            <a:rect r="r" b="b" t="t" l="l"/>
            <a:pathLst>
              <a:path h="3388436" w="3166648">
                <a:moveTo>
                  <a:pt x="0" y="3388436"/>
                </a:moveTo>
                <a:lnTo>
                  <a:pt x="3166648" y="3388436"/>
                </a:lnTo>
                <a:lnTo>
                  <a:pt x="3166648" y="0"/>
                </a:lnTo>
                <a:lnTo>
                  <a:pt x="0" y="0"/>
                </a:lnTo>
                <a:lnTo>
                  <a:pt x="0" y="338843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15119548" y="-21356"/>
            <a:ext cx="3166648" cy="3388436"/>
          </a:xfrm>
          <a:custGeom>
            <a:avLst/>
            <a:gdLst/>
            <a:ahLst/>
            <a:cxnLst/>
            <a:rect r="r" b="b" t="t" l="l"/>
            <a:pathLst>
              <a:path h="3388436" w="3166648">
                <a:moveTo>
                  <a:pt x="3166648" y="3388436"/>
                </a:moveTo>
                <a:lnTo>
                  <a:pt x="0" y="3388436"/>
                </a:lnTo>
                <a:lnTo>
                  <a:pt x="0" y="0"/>
                </a:lnTo>
                <a:lnTo>
                  <a:pt x="3166648" y="0"/>
                </a:lnTo>
                <a:lnTo>
                  <a:pt x="3166648" y="338843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406298" y="4094811"/>
            <a:ext cx="13244288" cy="770017"/>
          </a:xfrm>
          <a:custGeom>
            <a:avLst/>
            <a:gdLst/>
            <a:ahLst/>
            <a:cxnLst/>
            <a:rect r="r" b="b" t="t" l="l"/>
            <a:pathLst>
              <a:path h="770017" w="13244288">
                <a:moveTo>
                  <a:pt x="0" y="0"/>
                </a:moveTo>
                <a:lnTo>
                  <a:pt x="13244288" y="0"/>
                </a:lnTo>
                <a:lnTo>
                  <a:pt x="13244288" y="770017"/>
                </a:lnTo>
                <a:lnTo>
                  <a:pt x="0" y="770017"/>
                </a:lnTo>
                <a:lnTo>
                  <a:pt x="0" y="0"/>
                </a:lnTo>
                <a:close/>
              </a:path>
            </a:pathLst>
          </a:custGeom>
          <a:blipFill>
            <a:blip r:embed="rId8"/>
            <a:stretch>
              <a:fillRect l="0" t="0" r="0" b="0"/>
            </a:stretch>
          </a:blipFill>
        </p:spPr>
      </p:sp>
      <p:sp>
        <p:nvSpPr>
          <p:cNvPr name="Freeform 8" id="8"/>
          <p:cNvSpPr/>
          <p:nvPr/>
        </p:nvSpPr>
        <p:spPr>
          <a:xfrm flipH="false" flipV="false" rot="0">
            <a:off x="2406298" y="5541103"/>
            <a:ext cx="13531807" cy="4099936"/>
          </a:xfrm>
          <a:custGeom>
            <a:avLst/>
            <a:gdLst/>
            <a:ahLst/>
            <a:cxnLst/>
            <a:rect r="r" b="b" t="t" l="l"/>
            <a:pathLst>
              <a:path h="4099936" w="13531807">
                <a:moveTo>
                  <a:pt x="0" y="0"/>
                </a:moveTo>
                <a:lnTo>
                  <a:pt x="13531807" y="0"/>
                </a:lnTo>
                <a:lnTo>
                  <a:pt x="13531807" y="4099935"/>
                </a:lnTo>
                <a:lnTo>
                  <a:pt x="0" y="4099935"/>
                </a:lnTo>
                <a:lnTo>
                  <a:pt x="0" y="0"/>
                </a:lnTo>
                <a:close/>
              </a:path>
            </a:pathLst>
          </a:custGeom>
          <a:blipFill>
            <a:blip r:embed="rId9"/>
            <a:stretch>
              <a:fillRect l="0" t="0" r="0" b="0"/>
            </a:stretch>
          </a:blipFill>
        </p:spPr>
      </p:sp>
      <p:sp>
        <p:nvSpPr>
          <p:cNvPr name="TextBox 9" id="9"/>
          <p:cNvSpPr txBox="true"/>
          <p:nvPr/>
        </p:nvSpPr>
        <p:spPr>
          <a:xfrm rot="0">
            <a:off x="2839138" y="2159269"/>
            <a:ext cx="12609724" cy="1261386"/>
          </a:xfrm>
          <a:prstGeom prst="rect">
            <a:avLst/>
          </a:prstGeom>
        </p:spPr>
        <p:txBody>
          <a:bodyPr anchor="t" rtlCol="false" tIns="0" lIns="0" bIns="0" rIns="0">
            <a:spAutoFit/>
          </a:bodyPr>
          <a:lstStyle/>
          <a:p>
            <a:pPr algn="ctr">
              <a:lnSpc>
                <a:spcPts val="5024"/>
              </a:lnSpc>
            </a:pPr>
            <a:r>
              <a:rPr lang="en-US" sz="3589">
                <a:solidFill>
                  <a:srgbClr val="F9F9F9"/>
                </a:solidFill>
                <a:latin typeface="UKIJ Qolyazma Tuz"/>
              </a:rPr>
              <a:t>Atribut target berfuingsi mengarahkan kemana hasil submit form akan di tampilkan.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640182">
            <a:off x="3297856" y="579198"/>
            <a:ext cx="1456241" cy="1553323"/>
          </a:xfrm>
          <a:custGeom>
            <a:avLst/>
            <a:gdLst/>
            <a:ahLst/>
            <a:cxnLst/>
            <a:rect r="r" b="b" t="t" l="l"/>
            <a:pathLst>
              <a:path h="1553323" w="1456241">
                <a:moveTo>
                  <a:pt x="0" y="0"/>
                </a:moveTo>
                <a:lnTo>
                  <a:pt x="1456241" y="0"/>
                </a:lnTo>
                <a:lnTo>
                  <a:pt x="1456241" y="1553323"/>
                </a:lnTo>
                <a:lnTo>
                  <a:pt x="0" y="155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35174" y="590550"/>
            <a:ext cx="10613688"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Method Attribute</a:t>
            </a:r>
          </a:p>
        </p:txBody>
      </p:sp>
      <p:sp>
        <p:nvSpPr>
          <p:cNvPr name="Freeform 4" id="4"/>
          <p:cNvSpPr/>
          <p:nvPr/>
        </p:nvSpPr>
        <p:spPr>
          <a:xfrm flipH="false" flipV="true" rot="0">
            <a:off x="0" y="0"/>
            <a:ext cx="3166648" cy="3388436"/>
          </a:xfrm>
          <a:custGeom>
            <a:avLst/>
            <a:gdLst/>
            <a:ahLst/>
            <a:cxnLst/>
            <a:rect r="r" b="b" t="t" l="l"/>
            <a:pathLst>
              <a:path h="3388436" w="3166648">
                <a:moveTo>
                  <a:pt x="0" y="3388436"/>
                </a:moveTo>
                <a:lnTo>
                  <a:pt x="3166648" y="3388436"/>
                </a:lnTo>
                <a:lnTo>
                  <a:pt x="3166648" y="0"/>
                </a:lnTo>
                <a:lnTo>
                  <a:pt x="0" y="0"/>
                </a:lnTo>
                <a:lnTo>
                  <a:pt x="0" y="338843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5119548" y="-21356"/>
            <a:ext cx="3166648" cy="3388436"/>
          </a:xfrm>
          <a:custGeom>
            <a:avLst/>
            <a:gdLst/>
            <a:ahLst/>
            <a:cxnLst/>
            <a:rect r="r" b="b" t="t" l="l"/>
            <a:pathLst>
              <a:path h="3388436" w="3166648">
                <a:moveTo>
                  <a:pt x="3166648" y="3388436"/>
                </a:moveTo>
                <a:lnTo>
                  <a:pt x="0" y="3388436"/>
                </a:lnTo>
                <a:lnTo>
                  <a:pt x="0" y="0"/>
                </a:lnTo>
                <a:lnTo>
                  <a:pt x="3166648" y="0"/>
                </a:lnTo>
                <a:lnTo>
                  <a:pt x="3166648" y="338843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01921" y="8189699"/>
            <a:ext cx="7792706" cy="436864"/>
          </a:xfrm>
          <a:custGeom>
            <a:avLst/>
            <a:gdLst/>
            <a:ahLst/>
            <a:cxnLst/>
            <a:rect r="r" b="b" t="t" l="l"/>
            <a:pathLst>
              <a:path h="436864" w="7792706">
                <a:moveTo>
                  <a:pt x="0" y="0"/>
                </a:moveTo>
                <a:lnTo>
                  <a:pt x="7792707" y="0"/>
                </a:lnTo>
                <a:lnTo>
                  <a:pt x="7792707" y="436864"/>
                </a:lnTo>
                <a:lnTo>
                  <a:pt x="0" y="436864"/>
                </a:lnTo>
                <a:lnTo>
                  <a:pt x="0" y="0"/>
                </a:lnTo>
                <a:close/>
              </a:path>
            </a:pathLst>
          </a:custGeom>
          <a:blipFill>
            <a:blip r:embed="rId6"/>
            <a:stretch>
              <a:fillRect l="0" t="0" r="0" b="0"/>
            </a:stretch>
          </a:blipFill>
        </p:spPr>
      </p:sp>
      <p:sp>
        <p:nvSpPr>
          <p:cNvPr name="Freeform 7" id="7"/>
          <p:cNvSpPr/>
          <p:nvPr/>
        </p:nvSpPr>
        <p:spPr>
          <a:xfrm flipH="false" flipV="false" rot="0">
            <a:off x="9370325" y="9258300"/>
            <a:ext cx="8676840" cy="558736"/>
          </a:xfrm>
          <a:custGeom>
            <a:avLst/>
            <a:gdLst/>
            <a:ahLst/>
            <a:cxnLst/>
            <a:rect r="r" b="b" t="t" l="l"/>
            <a:pathLst>
              <a:path h="558736" w="8676840">
                <a:moveTo>
                  <a:pt x="0" y="0"/>
                </a:moveTo>
                <a:lnTo>
                  <a:pt x="8676840" y="0"/>
                </a:lnTo>
                <a:lnTo>
                  <a:pt x="8676840" y="558736"/>
                </a:lnTo>
                <a:lnTo>
                  <a:pt x="0" y="558736"/>
                </a:lnTo>
                <a:lnTo>
                  <a:pt x="0" y="0"/>
                </a:lnTo>
                <a:close/>
              </a:path>
            </a:pathLst>
          </a:custGeom>
          <a:blipFill>
            <a:blip r:embed="rId7"/>
            <a:stretch>
              <a:fillRect l="0" t="0" r="0" b="0"/>
            </a:stretch>
          </a:blipFill>
        </p:spPr>
      </p:sp>
      <p:sp>
        <p:nvSpPr>
          <p:cNvPr name="TextBox 8" id="8"/>
          <p:cNvSpPr txBox="true"/>
          <p:nvPr/>
        </p:nvSpPr>
        <p:spPr>
          <a:xfrm rot="0">
            <a:off x="2839138" y="2314128"/>
            <a:ext cx="12609724" cy="1890036"/>
          </a:xfrm>
          <a:prstGeom prst="rect">
            <a:avLst/>
          </a:prstGeom>
        </p:spPr>
        <p:txBody>
          <a:bodyPr anchor="t" rtlCol="false" tIns="0" lIns="0" bIns="0" rIns="0">
            <a:spAutoFit/>
          </a:bodyPr>
          <a:lstStyle/>
          <a:p>
            <a:pPr algn="ctr">
              <a:lnSpc>
                <a:spcPts val="5024"/>
              </a:lnSpc>
            </a:pPr>
            <a:r>
              <a:rPr lang="en-US" sz="3589">
                <a:solidFill>
                  <a:srgbClr val="F9F9F9"/>
                </a:solidFill>
                <a:latin typeface="UKIJ Qolyazma Tuz"/>
              </a:rPr>
              <a:t>Atribut target menjelaskan fungsi http apa yang akan digunakan ketika form dikirim/dubmit. Terdapat 2 metode yang digunakan yaitu POST dan GET. </a:t>
            </a:r>
          </a:p>
        </p:txBody>
      </p:sp>
      <p:sp>
        <p:nvSpPr>
          <p:cNvPr name="TextBox 9" id="9"/>
          <p:cNvSpPr txBox="true"/>
          <p:nvPr/>
        </p:nvSpPr>
        <p:spPr>
          <a:xfrm rot="0">
            <a:off x="1028700" y="4261313"/>
            <a:ext cx="8539149" cy="3775986"/>
          </a:xfrm>
          <a:prstGeom prst="rect">
            <a:avLst/>
          </a:prstGeom>
        </p:spPr>
        <p:txBody>
          <a:bodyPr anchor="t" rtlCol="false" tIns="0" lIns="0" bIns="0" rIns="0">
            <a:spAutoFit/>
          </a:bodyPr>
          <a:lstStyle/>
          <a:p>
            <a:pPr marL="774897" indent="-387448" lvl="1">
              <a:lnSpc>
                <a:spcPts val="5024"/>
              </a:lnSpc>
              <a:buFont typeface="Arial"/>
              <a:buChar char="•"/>
            </a:pPr>
            <a:r>
              <a:rPr lang="en-US" sz="3589">
                <a:solidFill>
                  <a:srgbClr val="F9F9F9"/>
                </a:solidFill>
                <a:latin typeface="UKIJ Qolyazma Tuz"/>
              </a:rPr>
              <a:t>POST</a:t>
            </a:r>
          </a:p>
          <a:p>
            <a:pPr marL="774897" indent="-387448" lvl="1">
              <a:lnSpc>
                <a:spcPts val="5024"/>
              </a:lnSpc>
              <a:buFont typeface="Arial"/>
              <a:buChar char="•"/>
            </a:pPr>
            <a:r>
              <a:rPr lang="en-US" sz="3589">
                <a:solidFill>
                  <a:srgbClr val="F9F9F9"/>
                </a:solidFill>
                <a:latin typeface="UKIJ Qolyazma Tuz"/>
              </a:rPr>
              <a:t>Menambahkan data form ke URL dengan format nama/value.</a:t>
            </a:r>
          </a:p>
          <a:p>
            <a:pPr marL="774897" indent="-387448" lvl="1">
              <a:lnSpc>
                <a:spcPts val="5024"/>
              </a:lnSpc>
              <a:buFont typeface="Arial"/>
              <a:buChar char="•"/>
            </a:pPr>
            <a:r>
              <a:rPr lang="en-US" sz="3589">
                <a:solidFill>
                  <a:srgbClr val="F9F9F9"/>
                </a:solidFill>
                <a:latin typeface="UKIJ Qolyazma Tuz"/>
              </a:rPr>
              <a:t>Data yang akan dikrim akan tampil di URL.</a:t>
            </a:r>
          </a:p>
          <a:p>
            <a:pPr marL="774897" indent="-387448" lvl="1">
              <a:lnSpc>
                <a:spcPts val="5024"/>
              </a:lnSpc>
              <a:buFont typeface="Arial"/>
              <a:buChar char="•"/>
            </a:pPr>
            <a:r>
              <a:rPr lang="en-US" sz="3589">
                <a:solidFill>
                  <a:srgbClr val="F9F9F9"/>
                </a:solidFill>
                <a:latin typeface="UKIJ Qolyazma Tuz"/>
              </a:rPr>
              <a:t>Panjang URL terbatas (2048 karakter).</a:t>
            </a:r>
          </a:p>
          <a:p>
            <a:pPr marL="774897" indent="-387448" lvl="1">
              <a:lnSpc>
                <a:spcPts val="5024"/>
              </a:lnSpc>
              <a:buFont typeface="Arial"/>
              <a:buChar char="•"/>
            </a:pPr>
            <a:r>
              <a:rPr lang="en-US" sz="3589">
                <a:solidFill>
                  <a:srgbClr val="F9F9F9"/>
                </a:solidFill>
                <a:latin typeface="UKIJ Qolyazma Tuz"/>
              </a:rPr>
              <a:t>Bagus untuk data bersifat tidak rahasia.</a:t>
            </a:r>
          </a:p>
        </p:txBody>
      </p:sp>
      <p:sp>
        <p:nvSpPr>
          <p:cNvPr name="TextBox 10" id="10"/>
          <p:cNvSpPr txBox="true"/>
          <p:nvPr/>
        </p:nvSpPr>
        <p:spPr>
          <a:xfrm rot="0">
            <a:off x="9748851" y="4070665"/>
            <a:ext cx="8539149" cy="5033286"/>
          </a:xfrm>
          <a:prstGeom prst="rect">
            <a:avLst/>
          </a:prstGeom>
        </p:spPr>
        <p:txBody>
          <a:bodyPr anchor="t" rtlCol="false" tIns="0" lIns="0" bIns="0" rIns="0">
            <a:spAutoFit/>
          </a:bodyPr>
          <a:lstStyle/>
          <a:p>
            <a:pPr>
              <a:lnSpc>
                <a:spcPts val="5024"/>
              </a:lnSpc>
            </a:pPr>
            <a:r>
              <a:rPr lang="en-US" sz="3589">
                <a:solidFill>
                  <a:srgbClr val="F9F9F9"/>
                </a:solidFill>
                <a:latin typeface="UKIJ Qolyazma Tuz"/>
              </a:rPr>
              <a:t>2. GET</a:t>
            </a:r>
          </a:p>
          <a:p>
            <a:pPr marL="774897" indent="-387448" lvl="1">
              <a:lnSpc>
                <a:spcPts val="5024"/>
              </a:lnSpc>
              <a:buFont typeface="Arial"/>
              <a:buChar char="•"/>
            </a:pPr>
            <a:r>
              <a:rPr lang="en-US" sz="3589">
                <a:solidFill>
                  <a:srgbClr val="F9F9F9"/>
                </a:solidFill>
                <a:latin typeface="UKIJ Qolyazma Tuz"/>
              </a:rPr>
              <a:t>Menambahkan data form ke body dari HTTP REQUEST (data tidak tampil di URL)</a:t>
            </a:r>
          </a:p>
          <a:p>
            <a:pPr marL="774897" indent="-387448" lvl="1">
              <a:lnSpc>
                <a:spcPts val="5024"/>
              </a:lnSpc>
              <a:buFont typeface="Arial"/>
              <a:buChar char="•"/>
            </a:pPr>
            <a:r>
              <a:rPr lang="en-US" sz="3589">
                <a:solidFill>
                  <a:srgbClr val="F9F9F9"/>
                </a:solidFill>
                <a:latin typeface="UKIJ Qolyazma Tuz"/>
              </a:rPr>
              <a:t>Tidak ada batasan ukuran, dan dapat digunakan untuk mengirim data dalam jumlah yang besar.</a:t>
            </a:r>
          </a:p>
          <a:p>
            <a:pPr marL="774897" indent="-387448" lvl="1">
              <a:lnSpc>
                <a:spcPts val="5024"/>
              </a:lnSpc>
              <a:buFont typeface="Arial"/>
              <a:buChar char="•"/>
            </a:pPr>
            <a:r>
              <a:rPr lang="en-US" sz="3589">
                <a:solidFill>
                  <a:srgbClr val="F9F9F9"/>
                </a:solidFill>
                <a:latin typeface="UKIJ Qolyazma Tuz"/>
              </a:rPr>
              <a:t>Submission form yang menggunakan POST tidak bisa di bookmark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748856">
            <a:off x="2548141" y="526423"/>
            <a:ext cx="1337181" cy="1765256"/>
          </a:xfrm>
          <a:custGeom>
            <a:avLst/>
            <a:gdLst/>
            <a:ahLst/>
            <a:cxnLst/>
            <a:rect r="r" b="b" t="t" l="l"/>
            <a:pathLst>
              <a:path h="1765256" w="1337181">
                <a:moveTo>
                  <a:pt x="0" y="0"/>
                </a:moveTo>
                <a:lnTo>
                  <a:pt x="1337181" y="0"/>
                </a:lnTo>
                <a:lnTo>
                  <a:pt x="1337181" y="1765256"/>
                </a:lnTo>
                <a:lnTo>
                  <a:pt x="0" y="1765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99534" y="679181"/>
            <a:ext cx="13192775" cy="1378219"/>
          </a:xfrm>
          <a:prstGeom prst="rect">
            <a:avLst/>
          </a:prstGeom>
        </p:spPr>
        <p:txBody>
          <a:bodyPr anchor="t" rtlCol="false" tIns="0" lIns="0" bIns="0" rIns="0">
            <a:spAutoFit/>
          </a:bodyPr>
          <a:lstStyle/>
          <a:p>
            <a:pPr algn="ctr">
              <a:lnSpc>
                <a:spcPts val="11272"/>
              </a:lnSpc>
            </a:pPr>
            <a:r>
              <a:rPr lang="en-US" sz="8051">
                <a:solidFill>
                  <a:srgbClr val="FFFFFF"/>
                </a:solidFill>
                <a:latin typeface="にくまる"/>
              </a:rPr>
              <a:t>HTML Forms Element</a:t>
            </a:r>
          </a:p>
        </p:txBody>
      </p:sp>
      <p:sp>
        <p:nvSpPr>
          <p:cNvPr name="Freeform 4" id="4"/>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696619" y="0"/>
            <a:ext cx="3591381" cy="4114800"/>
          </a:xfrm>
          <a:custGeom>
            <a:avLst/>
            <a:gdLst/>
            <a:ahLst/>
            <a:cxnLst/>
            <a:rect r="r" b="b" t="t" l="l"/>
            <a:pathLst>
              <a:path h="4114800" w="3591381">
                <a:moveTo>
                  <a:pt x="3591381" y="0"/>
                </a:moveTo>
                <a:lnTo>
                  <a:pt x="0" y="0"/>
                </a:lnTo>
                <a:lnTo>
                  <a:pt x="0" y="4114800"/>
                </a:lnTo>
                <a:lnTo>
                  <a:pt x="3591381" y="4114800"/>
                </a:lnTo>
                <a:lnTo>
                  <a:pt x="35913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49414" y="2415313"/>
            <a:ext cx="9258061" cy="7355819"/>
          </a:xfrm>
          <a:custGeom>
            <a:avLst/>
            <a:gdLst/>
            <a:ahLst/>
            <a:cxnLst/>
            <a:rect r="r" b="b" t="t" l="l"/>
            <a:pathLst>
              <a:path h="7355819" w="9258061">
                <a:moveTo>
                  <a:pt x="0" y="0"/>
                </a:moveTo>
                <a:lnTo>
                  <a:pt x="9258062" y="0"/>
                </a:lnTo>
                <a:lnTo>
                  <a:pt x="9258062" y="7355819"/>
                </a:lnTo>
                <a:lnTo>
                  <a:pt x="0" y="7355819"/>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DAF-gk9_Fqo</dc:identifier>
  <dcterms:modified xsi:type="dcterms:W3CDTF">2011-08-01T06:04:30Z</dcterms:modified>
  <cp:revision>1</cp:revision>
  <dc:title>Pertemuan 3 </dc:title>
</cp:coreProperties>
</file>